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58" r:id="rId4"/>
    <p:sldId id="260" r:id="rId5"/>
    <p:sldId id="261" r:id="rId6"/>
    <p:sldId id="287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3647083214553"/>
          <c:y val="1.4972943772705525E-2"/>
          <c:w val="0.61110869439127657"/>
          <c:h val="0.934119047400095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6B2-A04B-ACD9-8991A475D115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6B2-A04B-ACD9-8991A475D115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976E-0D40-B834-E9E9521BFC51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6B2-A04B-ACD9-8991A475D115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B2-A04B-ACD9-8991A475D11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24115819909741"/>
          <c:y val="3.2940476299952157E-2"/>
          <c:w val="0.61110869439127657"/>
          <c:h val="0.93411904740009566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919AB-EC9F-4558-B20B-5E62B1BEA08C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94E28-4CC6-4AC4-9B90-8E07DF940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0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**if approved, need to purchase and replace stock image**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62C11-503B-474C-9614-070A535169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8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62C11-503B-474C-9614-070A535169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28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Animated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62C11-503B-474C-9614-070A535169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8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62C11-503B-474C-9614-070A535169E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90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62C11-503B-474C-9614-070A535169E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50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62C11-503B-474C-9614-070A535169E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8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62C11-503B-474C-9614-070A535169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7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5EE62C11-503B-474C-9614-070A535169E3}" type="slidenum">
              <a:rPr lang="en-US" smtClean="0">
                <a:solidFill>
                  <a:prstClr val="black"/>
                </a:solidFill>
              </a:rPr>
              <a:pPr defTabSz="931774"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27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62C11-503B-474C-9614-070A535169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45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62C11-503B-474C-9614-070A535169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84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latin typeface="Calibri" panose="020F0502020204030204" pitchFamily="34" charset="0"/>
              </a:rPr>
              <a:t>AMO suite of industrial system software platforms:</a:t>
            </a:r>
          </a:p>
          <a:p>
            <a:r>
              <a:rPr lang="en-US" sz="1200" dirty="0">
                <a:latin typeface="Calibri" panose="020F0502020204030204" pitchFamily="34" charset="0"/>
              </a:rPr>
              <a:t>Measure energy losses</a:t>
            </a:r>
          </a:p>
          <a:p>
            <a:r>
              <a:rPr lang="en-US" sz="1200" dirty="0">
                <a:latin typeface="Calibri" panose="020F0502020204030204" pitchFamily="34" charset="0"/>
              </a:rPr>
              <a:t>Quantify savings opportunities</a:t>
            </a:r>
          </a:p>
          <a:p>
            <a:r>
              <a:rPr lang="en-US" sz="1200" dirty="0">
                <a:latin typeface="Calibri" panose="020F0502020204030204" pitchFamily="34" charset="0"/>
              </a:rPr>
              <a:t>Developed by national experts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</a:rPr>
              <a:t>NEW: Plant Water Profiler tool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All system level software tools available through </a:t>
            </a:r>
            <a:r>
              <a:rPr lang="en-US" sz="1200" b="1" dirty="0"/>
              <a:t>one platform</a:t>
            </a:r>
          </a:p>
          <a:p>
            <a:r>
              <a:rPr lang="en-US" sz="1200" dirty="0"/>
              <a:t>Includes system modelers and individual calculators for </a:t>
            </a:r>
            <a:r>
              <a:rPr lang="en-US" sz="1200" b="1" dirty="0"/>
              <a:t>field validation</a:t>
            </a:r>
          </a:p>
          <a:p>
            <a:r>
              <a:rPr lang="en-US" sz="1200" dirty="0"/>
              <a:t>Includes </a:t>
            </a:r>
            <a:r>
              <a:rPr lang="en-US" sz="1200" b="1" dirty="0"/>
              <a:t>built-in guides </a:t>
            </a:r>
            <a:r>
              <a:rPr lang="en-US" sz="1200" dirty="0"/>
              <a:t>and</a:t>
            </a:r>
            <a:r>
              <a:rPr lang="en-US" sz="1200" b="1" dirty="0"/>
              <a:t> tutorials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431EA-5CAF-437A-8316-B0F000EA6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66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1200" dirty="0">
                <a:latin typeface="Calibri Light" panose="020F0302020204030204" pitchFamily="34" charset="0"/>
              </a:rPr>
              <a:t>Compressed Air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latin typeface="Calibri Light" panose="020F0302020204030204" pitchFamily="34" charset="0"/>
              </a:rPr>
              <a:t>Pumping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latin typeface="Calibri Light" panose="020F0302020204030204" pitchFamily="34" charset="0"/>
              </a:rPr>
              <a:t>Steam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latin typeface="Calibri Light" panose="020F0302020204030204" pitchFamily="34" charset="0"/>
              </a:rPr>
              <a:t>Process heating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latin typeface="Calibri Light" panose="020F0302020204030204" pitchFamily="34" charset="0"/>
              </a:rPr>
              <a:t>Fans 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latin typeface="Calibri Light" panose="020F0302020204030204" pitchFamily="34" charset="0"/>
              </a:rPr>
              <a:t>Energy Treasure Hunt Exchanges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latin typeface="Calibri Light" panose="020F0302020204030204" pitchFamily="34" charset="0"/>
              </a:rPr>
              <a:t>Water/Wastewater treatment</a:t>
            </a:r>
            <a:endParaRPr lang="en-US" sz="1200" b="1" dirty="0">
              <a:latin typeface="Calibri Light" panose="020F03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dirty="0">
                <a:latin typeface="Calibri Light" panose="020F0302020204030204" pitchFamily="34" charset="0"/>
              </a:rPr>
              <a:t>Industrial Refrigeration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latin typeface="Calibri Light" panose="020F0302020204030204" pitchFamily="34" charset="0"/>
              </a:rPr>
              <a:t>50001 Ready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431EA-5CAF-437A-8316-B0F000EA6A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54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62C11-503B-474C-9614-070A535169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52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62C11-503B-474C-9614-070A535169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2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 userDrawn="1"/>
        </p:nvSpPr>
        <p:spPr>
          <a:xfrm flipH="1">
            <a:off x="11778451" y="427641"/>
            <a:ext cx="230451" cy="1724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55" y="150398"/>
            <a:ext cx="11527617" cy="600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CC17BB-F3E8-BE47-9479-824157576970}"/>
              </a:ext>
            </a:extLst>
          </p:cNvPr>
          <p:cNvCxnSpPr>
            <a:cxnSpLocks/>
          </p:cNvCxnSpPr>
          <p:nvPr userDrawn="1"/>
        </p:nvCxnSpPr>
        <p:spPr>
          <a:xfrm>
            <a:off x="250834" y="781603"/>
            <a:ext cx="1171891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3494B89-E739-5E48-B389-E4CE48B5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34" y="1152939"/>
            <a:ext cx="11527616" cy="4750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  <a:lvl2pPr marL="457200" indent="0">
              <a:buNone/>
              <a:defRPr>
                <a:solidFill>
                  <a:srgbClr val="002060"/>
                </a:solidFill>
              </a:defRPr>
            </a:lvl2pPr>
            <a:lvl3pPr marL="914400" indent="0">
              <a:buNone/>
              <a:defRPr>
                <a:solidFill>
                  <a:srgbClr val="002060"/>
                </a:solidFill>
              </a:defRPr>
            </a:lvl3pPr>
            <a:lvl4pPr marL="1371600" indent="0">
              <a:buNone/>
              <a:defRPr>
                <a:solidFill>
                  <a:srgbClr val="002060"/>
                </a:solidFill>
              </a:defRPr>
            </a:lvl4pPr>
            <a:lvl5pPr marL="1828800" indent="0">
              <a:buNone/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372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 userDrawn="1"/>
        </p:nvSpPr>
        <p:spPr>
          <a:xfrm flipH="1">
            <a:off x="11778451" y="427641"/>
            <a:ext cx="230451" cy="1724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55" y="150398"/>
            <a:ext cx="11527617" cy="600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CC17BB-F3E8-BE47-9479-824157576970}"/>
              </a:ext>
            </a:extLst>
          </p:cNvPr>
          <p:cNvCxnSpPr>
            <a:cxnSpLocks/>
          </p:cNvCxnSpPr>
          <p:nvPr userDrawn="1"/>
        </p:nvCxnSpPr>
        <p:spPr>
          <a:xfrm>
            <a:off x="250834" y="781603"/>
            <a:ext cx="1171891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3494B89-E739-5E48-B389-E4CE48B5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34" y="1152939"/>
            <a:ext cx="11527616" cy="4750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  <a:lvl2pPr marL="457200" indent="0">
              <a:buNone/>
              <a:defRPr>
                <a:solidFill>
                  <a:srgbClr val="002060"/>
                </a:solidFill>
              </a:defRPr>
            </a:lvl2pPr>
            <a:lvl3pPr marL="914400" indent="0">
              <a:buNone/>
              <a:defRPr>
                <a:solidFill>
                  <a:srgbClr val="002060"/>
                </a:solidFill>
              </a:defRPr>
            </a:lvl3pPr>
            <a:lvl4pPr marL="1371600" indent="0">
              <a:buNone/>
              <a:defRPr>
                <a:solidFill>
                  <a:srgbClr val="002060"/>
                </a:solidFill>
              </a:defRPr>
            </a:lvl4pPr>
            <a:lvl5pPr marL="1828800" indent="0">
              <a:buNone/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41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11778451" y="427641"/>
            <a:ext cx="230451" cy="1724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0955" y="150398"/>
            <a:ext cx="11527617" cy="600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CC17BB-F3E8-BE47-9479-824157576970}"/>
              </a:ext>
            </a:extLst>
          </p:cNvPr>
          <p:cNvCxnSpPr>
            <a:cxnSpLocks/>
          </p:cNvCxnSpPr>
          <p:nvPr userDrawn="1"/>
        </p:nvCxnSpPr>
        <p:spPr>
          <a:xfrm>
            <a:off x="250834" y="781603"/>
            <a:ext cx="1171891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3494B89-E739-5E48-B389-E4CE48B5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34" y="1152939"/>
            <a:ext cx="11527616" cy="4750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  <a:lvl2pPr marL="457200" indent="0">
              <a:buNone/>
              <a:defRPr>
                <a:solidFill>
                  <a:srgbClr val="002060"/>
                </a:solidFill>
              </a:defRPr>
            </a:lvl2pPr>
            <a:lvl3pPr marL="914400" indent="0">
              <a:buNone/>
              <a:defRPr>
                <a:solidFill>
                  <a:srgbClr val="002060"/>
                </a:solidFill>
              </a:defRPr>
            </a:lvl3pPr>
            <a:lvl4pPr marL="1371600" indent="0">
              <a:buNone/>
              <a:defRPr>
                <a:solidFill>
                  <a:srgbClr val="002060"/>
                </a:solidFill>
              </a:defRPr>
            </a:lvl4pPr>
            <a:lvl5pPr marL="1828800" indent="0">
              <a:buNone/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6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F5EB-63E8-4C03-948F-EE4A78C2093D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7B41-EB5F-48C2-B128-39605D2A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9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2_Title Slide</a:t>
            </a:r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909482" y="2869513"/>
            <a:ext cx="10282516" cy="8848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Big-arr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582" y="2737425"/>
            <a:ext cx="1979569" cy="1187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3866" y="3941190"/>
            <a:ext cx="8968056" cy="87108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595" y="4812274"/>
            <a:ext cx="8825531" cy="1276864"/>
          </a:xfrm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53371" y="6099902"/>
            <a:ext cx="11599628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OE_GREEN_LOGO.psd">
            <a:extLst>
              <a:ext uri="{FF2B5EF4-FFF2-40B4-BE49-F238E27FC236}">
                <a16:creationId xmlns:a16="http://schemas.microsoft.com/office/drawing/2014/main" id="{E0F50DBD-3F8D-6B4D-AC3E-29428AFC2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323" y="6248404"/>
            <a:ext cx="1316676" cy="4503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DE5297-D35A-4A41-B689-C112C453C5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25" y="848550"/>
            <a:ext cx="4821774" cy="1574627"/>
          </a:xfrm>
          <a:prstGeom prst="rect">
            <a:avLst/>
          </a:prstGeom>
        </p:spPr>
      </p:pic>
      <p:pic>
        <p:nvPicPr>
          <p:cNvPr id="13" name="Picture 6" descr="Image result for better plants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26" y="848551"/>
            <a:ext cx="4821774" cy="180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37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9ABA8F8-33B9-4A4B-9906-723FE4B29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/>
          <a:lstStyle/>
          <a:p>
            <a:fld id="{4FFBE989-400D-B94A-945A-5633B3F5FC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DOE_GREEN_LOGO.psd">
            <a:extLst>
              <a:ext uri="{FF2B5EF4-FFF2-40B4-BE49-F238E27FC236}">
                <a16:creationId xmlns:a16="http://schemas.microsoft.com/office/drawing/2014/main" id="{12C6FB40-DCF5-2949-9346-47D9A9BA2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34" y="6407158"/>
            <a:ext cx="1007623" cy="3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Clickto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7F5EB-63E8-4C03-948F-EE4A78C2093D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67B41-EB5F-48C2-B128-39605D2A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2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50" r:id="rId3"/>
    <p:sldLayoutId id="2147483654" r:id="rId4"/>
    <p:sldLayoutId id="2147483660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energy.gov/eere/amo/measur" TargetMode="External"/><Relationship Id="rId4" Type="http://schemas.openxmlformats.org/officeDocument/2006/relationships/image" Target="../media/image2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7" Type="http://schemas.openxmlformats.org/officeDocument/2006/relationships/image" Target="../media/image258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hyperlink" Target="https://betterbuildingsinitiative.energy.gov/financing-navigator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etterbuildingssolutioncenter.energy.gov/lab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5.tiff"/><Relationship Id="rId4" Type="http://schemas.openxmlformats.org/officeDocument/2006/relationships/image" Target="../media/image26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7" Type="http://schemas.openxmlformats.org/officeDocument/2006/relationships/hyperlink" Target="http://www.energy.gov/bbsc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png"/><Relationship Id="rId5" Type="http://schemas.openxmlformats.org/officeDocument/2006/relationships/image" Target="../media/image273.png"/><Relationship Id="rId4" Type="http://schemas.openxmlformats.org/officeDocument/2006/relationships/image" Target="../media/image27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2.png"/><Relationship Id="rId4" Type="http://schemas.openxmlformats.org/officeDocument/2006/relationships/image" Target="../media/image2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3.png"/><Relationship Id="rId18" Type="http://schemas.openxmlformats.org/officeDocument/2006/relationships/image" Target="../media/image298.png"/><Relationship Id="rId3" Type="http://schemas.openxmlformats.org/officeDocument/2006/relationships/image" Target="../media/image283.JPG"/><Relationship Id="rId7" Type="http://schemas.openxmlformats.org/officeDocument/2006/relationships/image" Target="../media/image287.JPG"/><Relationship Id="rId12" Type="http://schemas.openxmlformats.org/officeDocument/2006/relationships/image" Target="../media/image292.png"/><Relationship Id="rId17" Type="http://schemas.openxmlformats.org/officeDocument/2006/relationships/image" Target="../media/image29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96.gif"/><Relationship Id="rId20" Type="http://schemas.openxmlformats.org/officeDocument/2006/relationships/image" Target="../media/image3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6.JPG"/><Relationship Id="rId11" Type="http://schemas.openxmlformats.org/officeDocument/2006/relationships/image" Target="../media/image291.png"/><Relationship Id="rId5" Type="http://schemas.openxmlformats.org/officeDocument/2006/relationships/image" Target="../media/image285.JPG"/><Relationship Id="rId15" Type="http://schemas.openxmlformats.org/officeDocument/2006/relationships/image" Target="../media/image295.png"/><Relationship Id="rId10" Type="http://schemas.openxmlformats.org/officeDocument/2006/relationships/image" Target="../media/image290.png"/><Relationship Id="rId19" Type="http://schemas.openxmlformats.org/officeDocument/2006/relationships/image" Target="../media/image299.png"/><Relationship Id="rId4" Type="http://schemas.openxmlformats.org/officeDocument/2006/relationships/image" Target="../media/image284.png"/><Relationship Id="rId9" Type="http://schemas.openxmlformats.org/officeDocument/2006/relationships/image" Target="../media/image289.png"/><Relationship Id="rId14" Type="http://schemas.openxmlformats.org/officeDocument/2006/relationships/image" Target="../media/image2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290.png"/><Relationship Id="rId7" Type="http://schemas.openxmlformats.org/officeDocument/2006/relationships/image" Target="../media/image3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1.jpeg"/><Relationship Id="rId11" Type="http://schemas.openxmlformats.org/officeDocument/2006/relationships/image" Target="../media/image306.png"/><Relationship Id="rId5" Type="http://schemas.openxmlformats.org/officeDocument/2006/relationships/image" Target="../media/image292.png"/><Relationship Id="rId10" Type="http://schemas.openxmlformats.org/officeDocument/2006/relationships/image" Target="../media/image305.png"/><Relationship Id="rId4" Type="http://schemas.openxmlformats.org/officeDocument/2006/relationships/image" Target="../media/image291.png"/><Relationship Id="rId9" Type="http://schemas.openxmlformats.org/officeDocument/2006/relationships/image" Target="../media/image30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betterbuildingssolutioncenter.energy.gov/better-plants" TargetMode="External"/><Relationship Id="rId2" Type="http://schemas.openxmlformats.org/officeDocument/2006/relationships/hyperlink" Target="mailto:eli.levine@ee.doe.gov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9.png"/><Relationship Id="rId21" Type="http://schemas.openxmlformats.org/officeDocument/2006/relationships/image" Target="../media/image33.tiff"/><Relationship Id="rId42" Type="http://schemas.openxmlformats.org/officeDocument/2006/relationships/image" Target="../media/image54.jpeg"/><Relationship Id="rId63" Type="http://schemas.openxmlformats.org/officeDocument/2006/relationships/image" Target="../media/image75.jpeg"/><Relationship Id="rId84" Type="http://schemas.openxmlformats.org/officeDocument/2006/relationships/image" Target="../media/image96.jpeg"/><Relationship Id="rId138" Type="http://schemas.openxmlformats.org/officeDocument/2006/relationships/image" Target="../media/image150.png"/><Relationship Id="rId159" Type="http://schemas.openxmlformats.org/officeDocument/2006/relationships/image" Target="../media/image171.png"/><Relationship Id="rId170" Type="http://schemas.openxmlformats.org/officeDocument/2006/relationships/image" Target="../media/image182.png"/><Relationship Id="rId191" Type="http://schemas.openxmlformats.org/officeDocument/2006/relationships/image" Target="../media/image203.jpeg"/><Relationship Id="rId205" Type="http://schemas.openxmlformats.org/officeDocument/2006/relationships/image" Target="../media/image217.gif"/><Relationship Id="rId226" Type="http://schemas.openxmlformats.org/officeDocument/2006/relationships/image" Target="../media/image238.png"/><Relationship Id="rId107" Type="http://schemas.openxmlformats.org/officeDocument/2006/relationships/image" Target="../media/image119.png"/><Relationship Id="rId11" Type="http://schemas.openxmlformats.org/officeDocument/2006/relationships/image" Target="../media/image23.tiff"/><Relationship Id="rId32" Type="http://schemas.openxmlformats.org/officeDocument/2006/relationships/image" Target="../media/image44.tiff"/><Relationship Id="rId53" Type="http://schemas.openxmlformats.org/officeDocument/2006/relationships/image" Target="../media/image65.jpeg"/><Relationship Id="rId74" Type="http://schemas.openxmlformats.org/officeDocument/2006/relationships/image" Target="../media/image86.jpeg"/><Relationship Id="rId128" Type="http://schemas.openxmlformats.org/officeDocument/2006/relationships/image" Target="../media/image140.png"/><Relationship Id="rId149" Type="http://schemas.openxmlformats.org/officeDocument/2006/relationships/image" Target="../media/image161.png"/><Relationship Id="rId5" Type="http://schemas.openxmlformats.org/officeDocument/2006/relationships/image" Target="../media/image17.tiff"/><Relationship Id="rId95" Type="http://schemas.openxmlformats.org/officeDocument/2006/relationships/image" Target="../media/image107.jpeg"/><Relationship Id="rId160" Type="http://schemas.openxmlformats.org/officeDocument/2006/relationships/image" Target="../media/image172.jpeg"/><Relationship Id="rId181" Type="http://schemas.openxmlformats.org/officeDocument/2006/relationships/image" Target="../media/image193.png"/><Relationship Id="rId216" Type="http://schemas.openxmlformats.org/officeDocument/2006/relationships/image" Target="../media/image228.png"/><Relationship Id="rId22" Type="http://schemas.openxmlformats.org/officeDocument/2006/relationships/image" Target="../media/image34.tiff"/><Relationship Id="rId43" Type="http://schemas.openxmlformats.org/officeDocument/2006/relationships/image" Target="../media/image55.jpeg"/><Relationship Id="rId64" Type="http://schemas.openxmlformats.org/officeDocument/2006/relationships/image" Target="../media/image76.png"/><Relationship Id="rId118" Type="http://schemas.openxmlformats.org/officeDocument/2006/relationships/image" Target="../media/image130.png"/><Relationship Id="rId139" Type="http://schemas.openxmlformats.org/officeDocument/2006/relationships/image" Target="../media/image151.png"/><Relationship Id="rId85" Type="http://schemas.openxmlformats.org/officeDocument/2006/relationships/image" Target="../media/image97.jpeg"/><Relationship Id="rId150" Type="http://schemas.openxmlformats.org/officeDocument/2006/relationships/image" Target="../media/image162.png"/><Relationship Id="rId171" Type="http://schemas.openxmlformats.org/officeDocument/2006/relationships/image" Target="../media/image183.jpeg"/><Relationship Id="rId192" Type="http://schemas.openxmlformats.org/officeDocument/2006/relationships/image" Target="../media/image204.jpeg"/><Relationship Id="rId206" Type="http://schemas.openxmlformats.org/officeDocument/2006/relationships/image" Target="../media/image218.png"/><Relationship Id="rId227" Type="http://schemas.openxmlformats.org/officeDocument/2006/relationships/image" Target="../media/image239.gif"/><Relationship Id="rId12" Type="http://schemas.openxmlformats.org/officeDocument/2006/relationships/image" Target="../media/image24.tiff"/><Relationship Id="rId33" Type="http://schemas.openxmlformats.org/officeDocument/2006/relationships/image" Target="../media/image45.tiff"/><Relationship Id="rId108" Type="http://schemas.openxmlformats.org/officeDocument/2006/relationships/image" Target="../media/image120.png"/><Relationship Id="rId129" Type="http://schemas.openxmlformats.org/officeDocument/2006/relationships/image" Target="../media/image141.gif"/><Relationship Id="rId54" Type="http://schemas.openxmlformats.org/officeDocument/2006/relationships/image" Target="../media/image66.png"/><Relationship Id="rId75" Type="http://schemas.openxmlformats.org/officeDocument/2006/relationships/image" Target="../media/image87.png"/><Relationship Id="rId96" Type="http://schemas.openxmlformats.org/officeDocument/2006/relationships/image" Target="../media/image108.png"/><Relationship Id="rId140" Type="http://schemas.openxmlformats.org/officeDocument/2006/relationships/image" Target="../media/image152.jpeg"/><Relationship Id="rId161" Type="http://schemas.openxmlformats.org/officeDocument/2006/relationships/image" Target="../media/image173.png"/><Relationship Id="rId182" Type="http://schemas.openxmlformats.org/officeDocument/2006/relationships/image" Target="../media/image194.png"/><Relationship Id="rId217" Type="http://schemas.openxmlformats.org/officeDocument/2006/relationships/image" Target="../media/image229.jpeg"/><Relationship Id="rId6" Type="http://schemas.openxmlformats.org/officeDocument/2006/relationships/image" Target="../media/image18.jpeg"/><Relationship Id="rId23" Type="http://schemas.openxmlformats.org/officeDocument/2006/relationships/image" Target="../media/image35.tiff"/><Relationship Id="rId119" Type="http://schemas.openxmlformats.org/officeDocument/2006/relationships/image" Target="../media/image131.jpeg"/><Relationship Id="rId44" Type="http://schemas.openxmlformats.org/officeDocument/2006/relationships/image" Target="../media/image56.png"/><Relationship Id="rId65" Type="http://schemas.openxmlformats.org/officeDocument/2006/relationships/image" Target="../media/image77.png"/><Relationship Id="rId86" Type="http://schemas.openxmlformats.org/officeDocument/2006/relationships/image" Target="../media/image98.png"/><Relationship Id="rId130" Type="http://schemas.openxmlformats.org/officeDocument/2006/relationships/image" Target="../media/image142.png"/><Relationship Id="rId151" Type="http://schemas.openxmlformats.org/officeDocument/2006/relationships/image" Target="../media/image163.png"/><Relationship Id="rId172" Type="http://schemas.openxmlformats.org/officeDocument/2006/relationships/image" Target="../media/image184.jpeg"/><Relationship Id="rId193" Type="http://schemas.openxmlformats.org/officeDocument/2006/relationships/image" Target="../media/image205.jpeg"/><Relationship Id="rId207" Type="http://schemas.openxmlformats.org/officeDocument/2006/relationships/image" Target="../media/image219.jpeg"/><Relationship Id="rId13" Type="http://schemas.openxmlformats.org/officeDocument/2006/relationships/image" Target="../media/image25.tiff"/><Relationship Id="rId109" Type="http://schemas.openxmlformats.org/officeDocument/2006/relationships/image" Target="../media/image121.png"/><Relationship Id="rId34" Type="http://schemas.openxmlformats.org/officeDocument/2006/relationships/image" Target="../media/image46.tiff"/><Relationship Id="rId55" Type="http://schemas.openxmlformats.org/officeDocument/2006/relationships/image" Target="../media/image67.jpeg"/><Relationship Id="rId76" Type="http://schemas.openxmlformats.org/officeDocument/2006/relationships/image" Target="../media/image88.gif"/><Relationship Id="rId97" Type="http://schemas.openxmlformats.org/officeDocument/2006/relationships/image" Target="../media/image109.png"/><Relationship Id="rId120" Type="http://schemas.openxmlformats.org/officeDocument/2006/relationships/image" Target="../media/image132.jpeg"/><Relationship Id="rId141" Type="http://schemas.openxmlformats.org/officeDocument/2006/relationships/image" Target="../media/image153.png"/><Relationship Id="rId7" Type="http://schemas.openxmlformats.org/officeDocument/2006/relationships/image" Target="../media/image19.jpeg"/><Relationship Id="rId162" Type="http://schemas.openxmlformats.org/officeDocument/2006/relationships/image" Target="../media/image174.jpeg"/><Relationship Id="rId183" Type="http://schemas.openxmlformats.org/officeDocument/2006/relationships/image" Target="../media/image195.png"/><Relationship Id="rId218" Type="http://schemas.openxmlformats.org/officeDocument/2006/relationships/image" Target="../media/image230.jpeg"/><Relationship Id="rId24" Type="http://schemas.openxmlformats.org/officeDocument/2006/relationships/image" Target="../media/image36.tiff"/><Relationship Id="rId45" Type="http://schemas.openxmlformats.org/officeDocument/2006/relationships/image" Target="../media/image57.jpeg"/><Relationship Id="rId66" Type="http://schemas.openxmlformats.org/officeDocument/2006/relationships/image" Target="../media/image78.png"/><Relationship Id="rId87" Type="http://schemas.openxmlformats.org/officeDocument/2006/relationships/image" Target="../media/image99.png"/><Relationship Id="rId110" Type="http://schemas.openxmlformats.org/officeDocument/2006/relationships/image" Target="../media/image122.png"/><Relationship Id="rId131" Type="http://schemas.openxmlformats.org/officeDocument/2006/relationships/image" Target="../media/image143.jpeg"/><Relationship Id="rId152" Type="http://schemas.openxmlformats.org/officeDocument/2006/relationships/image" Target="../media/image164.png"/><Relationship Id="rId173" Type="http://schemas.openxmlformats.org/officeDocument/2006/relationships/image" Target="../media/image185.jpeg"/><Relationship Id="rId194" Type="http://schemas.openxmlformats.org/officeDocument/2006/relationships/image" Target="../media/image206.jpeg"/><Relationship Id="rId208" Type="http://schemas.openxmlformats.org/officeDocument/2006/relationships/image" Target="../media/image220.jpeg"/><Relationship Id="rId14" Type="http://schemas.openxmlformats.org/officeDocument/2006/relationships/image" Target="../media/image26.tiff"/><Relationship Id="rId35" Type="http://schemas.openxmlformats.org/officeDocument/2006/relationships/image" Target="../media/image47.tiff"/><Relationship Id="rId56" Type="http://schemas.openxmlformats.org/officeDocument/2006/relationships/image" Target="../media/image68.jpeg"/><Relationship Id="rId77" Type="http://schemas.openxmlformats.org/officeDocument/2006/relationships/image" Target="../media/image89.png"/><Relationship Id="rId100" Type="http://schemas.openxmlformats.org/officeDocument/2006/relationships/image" Target="../media/image112.png"/><Relationship Id="rId8" Type="http://schemas.openxmlformats.org/officeDocument/2006/relationships/image" Target="../media/image20.png"/><Relationship Id="rId98" Type="http://schemas.openxmlformats.org/officeDocument/2006/relationships/image" Target="../media/image110.png"/><Relationship Id="rId121" Type="http://schemas.openxmlformats.org/officeDocument/2006/relationships/image" Target="../media/image133.gif"/><Relationship Id="rId142" Type="http://schemas.openxmlformats.org/officeDocument/2006/relationships/image" Target="../media/image154.gif"/><Relationship Id="rId163" Type="http://schemas.openxmlformats.org/officeDocument/2006/relationships/image" Target="../media/image175.png"/><Relationship Id="rId184" Type="http://schemas.openxmlformats.org/officeDocument/2006/relationships/image" Target="../media/image196.png"/><Relationship Id="rId219" Type="http://schemas.openxmlformats.org/officeDocument/2006/relationships/image" Target="../media/image231.png"/><Relationship Id="rId3" Type="http://schemas.openxmlformats.org/officeDocument/2006/relationships/image" Target="../media/image15.jpeg"/><Relationship Id="rId214" Type="http://schemas.openxmlformats.org/officeDocument/2006/relationships/image" Target="../media/image226.png"/><Relationship Id="rId25" Type="http://schemas.openxmlformats.org/officeDocument/2006/relationships/image" Target="../media/image37.tiff"/><Relationship Id="rId46" Type="http://schemas.openxmlformats.org/officeDocument/2006/relationships/image" Target="../media/image58.png"/><Relationship Id="rId67" Type="http://schemas.openxmlformats.org/officeDocument/2006/relationships/image" Target="../media/image79.png"/><Relationship Id="rId116" Type="http://schemas.openxmlformats.org/officeDocument/2006/relationships/image" Target="../media/image128.png"/><Relationship Id="rId137" Type="http://schemas.openxmlformats.org/officeDocument/2006/relationships/image" Target="../media/image149.gif"/><Relationship Id="rId158" Type="http://schemas.openxmlformats.org/officeDocument/2006/relationships/image" Target="../media/image170.png"/><Relationship Id="rId20" Type="http://schemas.openxmlformats.org/officeDocument/2006/relationships/image" Target="../media/image32.tiff"/><Relationship Id="rId41" Type="http://schemas.openxmlformats.org/officeDocument/2006/relationships/image" Target="../media/image53.jpeg"/><Relationship Id="rId62" Type="http://schemas.openxmlformats.org/officeDocument/2006/relationships/image" Target="../media/image74.jpeg"/><Relationship Id="rId83" Type="http://schemas.openxmlformats.org/officeDocument/2006/relationships/image" Target="../media/image95.gif"/><Relationship Id="rId88" Type="http://schemas.openxmlformats.org/officeDocument/2006/relationships/image" Target="../media/image100.png"/><Relationship Id="rId111" Type="http://schemas.openxmlformats.org/officeDocument/2006/relationships/image" Target="../media/image123.png"/><Relationship Id="rId132" Type="http://schemas.openxmlformats.org/officeDocument/2006/relationships/image" Target="../media/image144.png"/><Relationship Id="rId153" Type="http://schemas.openxmlformats.org/officeDocument/2006/relationships/image" Target="../media/image165.jpeg"/><Relationship Id="rId174" Type="http://schemas.openxmlformats.org/officeDocument/2006/relationships/image" Target="../media/image186.jpeg"/><Relationship Id="rId179" Type="http://schemas.openxmlformats.org/officeDocument/2006/relationships/image" Target="../media/image191.jpeg"/><Relationship Id="rId195" Type="http://schemas.openxmlformats.org/officeDocument/2006/relationships/image" Target="../media/image207.jpeg"/><Relationship Id="rId209" Type="http://schemas.openxmlformats.org/officeDocument/2006/relationships/image" Target="../media/image221.jpeg"/><Relationship Id="rId190" Type="http://schemas.openxmlformats.org/officeDocument/2006/relationships/image" Target="../media/image202.png"/><Relationship Id="rId204" Type="http://schemas.openxmlformats.org/officeDocument/2006/relationships/image" Target="../media/image216.gif"/><Relationship Id="rId220" Type="http://schemas.openxmlformats.org/officeDocument/2006/relationships/image" Target="../media/image232.jpeg"/><Relationship Id="rId225" Type="http://schemas.openxmlformats.org/officeDocument/2006/relationships/image" Target="../media/image237.png"/><Relationship Id="rId15" Type="http://schemas.openxmlformats.org/officeDocument/2006/relationships/image" Target="../media/image27.tiff"/><Relationship Id="rId36" Type="http://schemas.openxmlformats.org/officeDocument/2006/relationships/image" Target="../media/image48.tiff"/><Relationship Id="rId57" Type="http://schemas.openxmlformats.org/officeDocument/2006/relationships/image" Target="../media/image69.jpeg"/><Relationship Id="rId106" Type="http://schemas.openxmlformats.org/officeDocument/2006/relationships/image" Target="../media/image118.jpeg"/><Relationship Id="rId127" Type="http://schemas.openxmlformats.org/officeDocument/2006/relationships/image" Target="../media/image139.png"/><Relationship Id="rId10" Type="http://schemas.openxmlformats.org/officeDocument/2006/relationships/image" Target="../media/image22.png"/><Relationship Id="rId31" Type="http://schemas.openxmlformats.org/officeDocument/2006/relationships/image" Target="../media/image43.tiff"/><Relationship Id="rId52" Type="http://schemas.openxmlformats.org/officeDocument/2006/relationships/image" Target="../media/image64.jpeg"/><Relationship Id="rId73" Type="http://schemas.openxmlformats.org/officeDocument/2006/relationships/image" Target="../media/image85.jpeg"/><Relationship Id="rId78" Type="http://schemas.openxmlformats.org/officeDocument/2006/relationships/image" Target="../media/image90.jpeg"/><Relationship Id="rId94" Type="http://schemas.openxmlformats.org/officeDocument/2006/relationships/image" Target="../media/image106.png"/><Relationship Id="rId99" Type="http://schemas.openxmlformats.org/officeDocument/2006/relationships/image" Target="../media/image111.jpeg"/><Relationship Id="rId101" Type="http://schemas.openxmlformats.org/officeDocument/2006/relationships/image" Target="../media/image113.gif"/><Relationship Id="rId122" Type="http://schemas.openxmlformats.org/officeDocument/2006/relationships/image" Target="../media/image134.jpeg"/><Relationship Id="rId143" Type="http://schemas.openxmlformats.org/officeDocument/2006/relationships/image" Target="../media/image155.jpeg"/><Relationship Id="rId148" Type="http://schemas.openxmlformats.org/officeDocument/2006/relationships/image" Target="../media/image160.png"/><Relationship Id="rId164" Type="http://schemas.openxmlformats.org/officeDocument/2006/relationships/image" Target="../media/image176.jpeg"/><Relationship Id="rId169" Type="http://schemas.openxmlformats.org/officeDocument/2006/relationships/image" Target="../media/image181.jpeg"/><Relationship Id="rId185" Type="http://schemas.openxmlformats.org/officeDocument/2006/relationships/image" Target="../media/image19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80" Type="http://schemas.openxmlformats.org/officeDocument/2006/relationships/image" Target="../media/image192.gif"/><Relationship Id="rId210" Type="http://schemas.openxmlformats.org/officeDocument/2006/relationships/image" Target="../media/image222.gif"/><Relationship Id="rId215" Type="http://schemas.openxmlformats.org/officeDocument/2006/relationships/image" Target="../media/image227.png"/><Relationship Id="rId26" Type="http://schemas.openxmlformats.org/officeDocument/2006/relationships/image" Target="../media/image38.tiff"/><Relationship Id="rId47" Type="http://schemas.openxmlformats.org/officeDocument/2006/relationships/image" Target="../media/image59.jpeg"/><Relationship Id="rId68" Type="http://schemas.openxmlformats.org/officeDocument/2006/relationships/image" Target="../media/image80.png"/><Relationship Id="rId89" Type="http://schemas.openxmlformats.org/officeDocument/2006/relationships/image" Target="../media/image101.png"/><Relationship Id="rId112" Type="http://schemas.openxmlformats.org/officeDocument/2006/relationships/image" Target="../media/image124.png"/><Relationship Id="rId133" Type="http://schemas.openxmlformats.org/officeDocument/2006/relationships/image" Target="../media/image145.png"/><Relationship Id="rId154" Type="http://schemas.openxmlformats.org/officeDocument/2006/relationships/image" Target="../media/image166.png"/><Relationship Id="rId175" Type="http://schemas.openxmlformats.org/officeDocument/2006/relationships/image" Target="../media/image187.gif"/><Relationship Id="rId196" Type="http://schemas.openxmlformats.org/officeDocument/2006/relationships/image" Target="../media/image208.jpeg"/><Relationship Id="rId200" Type="http://schemas.openxmlformats.org/officeDocument/2006/relationships/image" Target="../media/image212.jpeg"/><Relationship Id="rId16" Type="http://schemas.openxmlformats.org/officeDocument/2006/relationships/image" Target="../media/image28.tiff"/><Relationship Id="rId221" Type="http://schemas.openxmlformats.org/officeDocument/2006/relationships/image" Target="../media/image233.png"/><Relationship Id="rId37" Type="http://schemas.openxmlformats.org/officeDocument/2006/relationships/image" Target="../media/image49.tiff"/><Relationship Id="rId58" Type="http://schemas.openxmlformats.org/officeDocument/2006/relationships/image" Target="../media/image70.jpeg"/><Relationship Id="rId79" Type="http://schemas.openxmlformats.org/officeDocument/2006/relationships/image" Target="../media/image91.png"/><Relationship Id="rId102" Type="http://schemas.openxmlformats.org/officeDocument/2006/relationships/image" Target="../media/image114.jpeg"/><Relationship Id="rId123" Type="http://schemas.openxmlformats.org/officeDocument/2006/relationships/image" Target="../media/image135.png"/><Relationship Id="rId144" Type="http://schemas.openxmlformats.org/officeDocument/2006/relationships/image" Target="../media/image156.png"/><Relationship Id="rId90" Type="http://schemas.openxmlformats.org/officeDocument/2006/relationships/image" Target="../media/image102.jpeg"/><Relationship Id="rId165" Type="http://schemas.openxmlformats.org/officeDocument/2006/relationships/image" Target="../media/image177.png"/><Relationship Id="rId186" Type="http://schemas.openxmlformats.org/officeDocument/2006/relationships/image" Target="../media/image198.png"/><Relationship Id="rId211" Type="http://schemas.openxmlformats.org/officeDocument/2006/relationships/image" Target="../media/image223.png"/><Relationship Id="rId27" Type="http://schemas.openxmlformats.org/officeDocument/2006/relationships/image" Target="../media/image39.tiff"/><Relationship Id="rId48" Type="http://schemas.openxmlformats.org/officeDocument/2006/relationships/image" Target="../media/image60.jpeg"/><Relationship Id="rId69" Type="http://schemas.openxmlformats.org/officeDocument/2006/relationships/image" Target="../media/image81.gif"/><Relationship Id="rId113" Type="http://schemas.openxmlformats.org/officeDocument/2006/relationships/image" Target="../media/image125.jpeg"/><Relationship Id="rId134" Type="http://schemas.openxmlformats.org/officeDocument/2006/relationships/image" Target="../media/image146.png"/><Relationship Id="rId80" Type="http://schemas.openxmlformats.org/officeDocument/2006/relationships/image" Target="../media/image92.jpeg"/><Relationship Id="rId155" Type="http://schemas.openxmlformats.org/officeDocument/2006/relationships/image" Target="../media/image167.jpeg"/><Relationship Id="rId176" Type="http://schemas.openxmlformats.org/officeDocument/2006/relationships/image" Target="../media/image188.jpeg"/><Relationship Id="rId197" Type="http://schemas.openxmlformats.org/officeDocument/2006/relationships/image" Target="../media/image209.jpeg"/><Relationship Id="rId201" Type="http://schemas.openxmlformats.org/officeDocument/2006/relationships/image" Target="../media/image213.jpeg"/><Relationship Id="rId222" Type="http://schemas.openxmlformats.org/officeDocument/2006/relationships/image" Target="../media/image234.tiff"/><Relationship Id="rId17" Type="http://schemas.openxmlformats.org/officeDocument/2006/relationships/image" Target="../media/image29.tiff"/><Relationship Id="rId38" Type="http://schemas.openxmlformats.org/officeDocument/2006/relationships/image" Target="../media/image50.tiff"/><Relationship Id="rId59" Type="http://schemas.openxmlformats.org/officeDocument/2006/relationships/image" Target="../media/image71.jpeg"/><Relationship Id="rId103" Type="http://schemas.openxmlformats.org/officeDocument/2006/relationships/image" Target="../media/image115.jpeg"/><Relationship Id="rId124" Type="http://schemas.openxmlformats.org/officeDocument/2006/relationships/image" Target="../media/image136.png"/><Relationship Id="rId70" Type="http://schemas.openxmlformats.org/officeDocument/2006/relationships/image" Target="../media/image82.jpeg"/><Relationship Id="rId91" Type="http://schemas.openxmlformats.org/officeDocument/2006/relationships/image" Target="../media/image103.png"/><Relationship Id="rId145" Type="http://schemas.openxmlformats.org/officeDocument/2006/relationships/image" Target="../media/image157.png"/><Relationship Id="rId166" Type="http://schemas.openxmlformats.org/officeDocument/2006/relationships/image" Target="../media/image178.png"/><Relationship Id="rId187" Type="http://schemas.openxmlformats.org/officeDocument/2006/relationships/image" Target="../media/image199.jpe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24.png"/><Relationship Id="rId28" Type="http://schemas.openxmlformats.org/officeDocument/2006/relationships/image" Target="../media/image40.tiff"/><Relationship Id="rId49" Type="http://schemas.openxmlformats.org/officeDocument/2006/relationships/image" Target="../media/image61.jpeg"/><Relationship Id="rId114" Type="http://schemas.openxmlformats.org/officeDocument/2006/relationships/image" Target="../media/image126.jpeg"/><Relationship Id="rId60" Type="http://schemas.openxmlformats.org/officeDocument/2006/relationships/image" Target="../media/image72.png"/><Relationship Id="rId81" Type="http://schemas.openxmlformats.org/officeDocument/2006/relationships/image" Target="../media/image93.gif"/><Relationship Id="rId135" Type="http://schemas.openxmlformats.org/officeDocument/2006/relationships/image" Target="../media/image147.gif"/><Relationship Id="rId156" Type="http://schemas.openxmlformats.org/officeDocument/2006/relationships/image" Target="../media/image168.png"/><Relationship Id="rId177" Type="http://schemas.openxmlformats.org/officeDocument/2006/relationships/image" Target="../media/image189.png"/><Relationship Id="rId198" Type="http://schemas.openxmlformats.org/officeDocument/2006/relationships/image" Target="../media/image210.jpeg"/><Relationship Id="rId202" Type="http://schemas.openxmlformats.org/officeDocument/2006/relationships/image" Target="../media/image214.gif"/><Relationship Id="rId223" Type="http://schemas.openxmlformats.org/officeDocument/2006/relationships/image" Target="../media/image235.png"/><Relationship Id="rId18" Type="http://schemas.openxmlformats.org/officeDocument/2006/relationships/image" Target="../media/image30.tiff"/><Relationship Id="rId39" Type="http://schemas.openxmlformats.org/officeDocument/2006/relationships/image" Target="../media/image51.png"/><Relationship Id="rId50" Type="http://schemas.openxmlformats.org/officeDocument/2006/relationships/image" Target="../media/image62.png"/><Relationship Id="rId104" Type="http://schemas.openxmlformats.org/officeDocument/2006/relationships/image" Target="../media/image116.png"/><Relationship Id="rId125" Type="http://schemas.openxmlformats.org/officeDocument/2006/relationships/image" Target="../media/image137.png"/><Relationship Id="rId146" Type="http://schemas.openxmlformats.org/officeDocument/2006/relationships/image" Target="../media/image158.gif"/><Relationship Id="rId167" Type="http://schemas.openxmlformats.org/officeDocument/2006/relationships/image" Target="../media/image179.png"/><Relationship Id="rId188" Type="http://schemas.openxmlformats.org/officeDocument/2006/relationships/image" Target="../media/image200.jpeg"/><Relationship Id="rId71" Type="http://schemas.openxmlformats.org/officeDocument/2006/relationships/image" Target="../media/image83.png"/><Relationship Id="rId92" Type="http://schemas.openxmlformats.org/officeDocument/2006/relationships/image" Target="../media/image104.gif"/><Relationship Id="rId213" Type="http://schemas.openxmlformats.org/officeDocument/2006/relationships/image" Target="../media/image225.jpe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41.tiff"/><Relationship Id="rId40" Type="http://schemas.openxmlformats.org/officeDocument/2006/relationships/image" Target="../media/image52.jpeg"/><Relationship Id="rId115" Type="http://schemas.openxmlformats.org/officeDocument/2006/relationships/image" Target="../media/image127.png"/><Relationship Id="rId136" Type="http://schemas.openxmlformats.org/officeDocument/2006/relationships/image" Target="../media/image148.jpeg"/><Relationship Id="rId157" Type="http://schemas.openxmlformats.org/officeDocument/2006/relationships/image" Target="../media/image169.jpeg"/><Relationship Id="rId178" Type="http://schemas.openxmlformats.org/officeDocument/2006/relationships/image" Target="../media/image190.gif"/><Relationship Id="rId61" Type="http://schemas.openxmlformats.org/officeDocument/2006/relationships/image" Target="../media/image73.png"/><Relationship Id="rId82" Type="http://schemas.openxmlformats.org/officeDocument/2006/relationships/image" Target="../media/image94.jpeg"/><Relationship Id="rId199" Type="http://schemas.openxmlformats.org/officeDocument/2006/relationships/image" Target="../media/image211.jpeg"/><Relationship Id="rId203" Type="http://schemas.openxmlformats.org/officeDocument/2006/relationships/image" Target="../media/image215.png"/><Relationship Id="rId19" Type="http://schemas.openxmlformats.org/officeDocument/2006/relationships/image" Target="../media/image31.tiff"/><Relationship Id="rId224" Type="http://schemas.openxmlformats.org/officeDocument/2006/relationships/image" Target="../media/image236.png"/><Relationship Id="rId30" Type="http://schemas.openxmlformats.org/officeDocument/2006/relationships/image" Target="../media/image42.tiff"/><Relationship Id="rId105" Type="http://schemas.openxmlformats.org/officeDocument/2006/relationships/image" Target="../media/image117.jpeg"/><Relationship Id="rId126" Type="http://schemas.openxmlformats.org/officeDocument/2006/relationships/image" Target="../media/image138.png"/><Relationship Id="rId147" Type="http://schemas.openxmlformats.org/officeDocument/2006/relationships/image" Target="../media/image159.jpeg"/><Relationship Id="rId168" Type="http://schemas.openxmlformats.org/officeDocument/2006/relationships/image" Target="../media/image180.png"/><Relationship Id="rId51" Type="http://schemas.openxmlformats.org/officeDocument/2006/relationships/image" Target="../media/image63.jpeg"/><Relationship Id="rId72" Type="http://schemas.openxmlformats.org/officeDocument/2006/relationships/image" Target="../media/image84.gif"/><Relationship Id="rId93" Type="http://schemas.openxmlformats.org/officeDocument/2006/relationships/image" Target="../media/image105.jpeg"/><Relationship Id="rId189" Type="http://schemas.openxmlformats.org/officeDocument/2006/relationships/image" Target="../media/image20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13" Type="http://schemas.openxmlformats.org/officeDocument/2006/relationships/image" Target="../media/image24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6.wdp"/><Relationship Id="rId2" Type="http://schemas.openxmlformats.org/officeDocument/2006/relationships/image" Target="../media/image240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46.png"/><Relationship Id="rId10" Type="http://schemas.openxmlformats.org/officeDocument/2006/relationships/image" Target="../media/image244.png"/><Relationship Id="rId4" Type="http://schemas.openxmlformats.org/officeDocument/2006/relationships/image" Target="../media/image241.png"/><Relationship Id="rId9" Type="http://schemas.microsoft.com/office/2007/relationships/hdphoto" Target="../media/hdphoto4.wdp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7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91A6D-815F-3647-88E1-7BE708ECC3D5}"/>
              </a:ext>
            </a:extLst>
          </p:cNvPr>
          <p:cNvSpPr/>
          <p:nvPr/>
        </p:nvSpPr>
        <p:spPr>
          <a:xfrm>
            <a:off x="159027" y="2703443"/>
            <a:ext cx="12032974" cy="3438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61DD7B-55F2-6D41-836B-3571C8843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842" y="3227138"/>
            <a:ext cx="8968056" cy="871084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 Energy, Saving Money -  Helping Manufacturers Set and Achieve Big Goals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816387-DC43-4940-8891-D03D04CC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8571" y="4086792"/>
            <a:ext cx="8825531" cy="1276864"/>
          </a:xfrm>
        </p:spPr>
        <p:txBody>
          <a:bodyPr/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 Levine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Energy Efficiency and Renewable Energy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A8B851-6BA9-5E42-9366-00D3CCA60C0D}"/>
              </a:ext>
            </a:extLst>
          </p:cNvPr>
          <p:cNvCxnSpPr/>
          <p:nvPr/>
        </p:nvCxnSpPr>
        <p:spPr>
          <a:xfrm>
            <a:off x="1884232" y="2922103"/>
            <a:ext cx="998308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972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2" y="25400"/>
            <a:ext cx="11919858" cy="1325563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Assistance: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Tools and Resources</a:t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endParaRPr lang="en-US" sz="3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5161" y="1021018"/>
            <a:ext cx="7102051" cy="43473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Diagnostic Equipment Program </a:t>
            </a:r>
          </a:p>
          <a:p>
            <a:pPr marL="0" indent="0" algn="ctr">
              <a:buNone/>
            </a:pPr>
            <a:r>
              <a:rPr lang="en-US" sz="40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MEASUR Tool Suite</a:t>
            </a:r>
          </a:p>
          <a:p>
            <a:pPr marL="0" indent="0" algn="ctr">
              <a:buNone/>
            </a:pPr>
            <a:endParaRPr lang="en-US" sz="4000" b="1" u="sng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How can we help you evaluate system performance, measure energy losses and quantify savings opportunities?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-502" r="1655" b="502"/>
          <a:stretch/>
        </p:blipFill>
        <p:spPr>
          <a:xfrm>
            <a:off x="7501368" y="1021018"/>
            <a:ext cx="4557485" cy="2173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1"/>
          <a:stretch/>
        </p:blipFill>
        <p:spPr>
          <a:xfrm>
            <a:off x="7501367" y="3571716"/>
            <a:ext cx="4557485" cy="2369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80914" y="4401813"/>
            <a:ext cx="7218380" cy="230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Segoe UI" panose="020B0502040204020203" pitchFamily="34" charset="0"/>
                <a:hlinkClick r:id="rId5"/>
              </a:rPr>
              <a:t>https://www.energy.gov/eere/amo/measur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Segoe UI" panose="020B0502040204020203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Segoe UI" panose="020B0502040204020203" pitchFamily="34" charset="0"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74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2" y="0"/>
            <a:ext cx="11919858" cy="1325563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Assistance: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In-Plant Trainings</a:t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endParaRPr lang="en-US" sz="3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2142" y="1180884"/>
            <a:ext cx="70212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Teach plant workers how to conduct assessments, use DOE tools, and implement projects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120+ In-Plants, 2100 participants since 2011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Identified more than $40M in energy savings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28" y="956092"/>
            <a:ext cx="4746171" cy="2901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293428" y="4284083"/>
            <a:ext cx="474617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numCol="2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Pumping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Fans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Compressed 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Motors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Processed Heat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Industrial Refrigeration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Water/Wastewater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Water Efficiency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Energy Treasure Hunt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93428" y="4284083"/>
            <a:ext cx="474617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In-Plant Training Topics:</a:t>
            </a:r>
          </a:p>
        </p:txBody>
      </p:sp>
    </p:spTree>
    <p:extLst>
      <p:ext uri="{BB962C8B-B14F-4D97-AF65-F5344CB8AC3E}">
        <p14:creationId xmlns:p14="http://schemas.microsoft.com/office/powerpoint/2010/main" val="2428028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61" y="-74450"/>
            <a:ext cx="12319000" cy="1131888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Assistance: Supply Chain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5100" y="1131888"/>
            <a:ext cx="744755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Around 40-60% of a manufacturing company's energy and carbon footprint can reside upstream in its supply chain. 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DOE works with partners in its Supply Chain Initiative to encourage their suppliers to leverage Better Plants resources, and collectively set, track, and meet energy savings goals.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Not Just Goal Setting – Technical Assistance to Get there</a:t>
            </a:r>
          </a:p>
        </p:txBody>
      </p:sp>
      <p:pic>
        <p:nvPicPr>
          <p:cNvPr id="4" name="Picture 2" descr="https://betterbuildingsinitiative.energy.gov/sites/default/files/styles/sector_header_feature/public/landing/images/Supply%20Chain%20-%20Better%20Plants.jpg?itok=5Kfxph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769" y="1028700"/>
            <a:ext cx="3656583" cy="26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1540" b="24750"/>
          <a:stretch/>
        </p:blipFill>
        <p:spPr>
          <a:xfrm>
            <a:off x="7788839" y="3850772"/>
            <a:ext cx="2143125" cy="1151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266" y="3765100"/>
            <a:ext cx="1322412" cy="1322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8929" b="1105"/>
          <a:stretch/>
        </p:blipFill>
        <p:spPr>
          <a:xfrm>
            <a:off x="7817980" y="5013063"/>
            <a:ext cx="2084844" cy="1262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983" y="5644422"/>
            <a:ext cx="2475772" cy="6720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8150" y="5161962"/>
            <a:ext cx="2066645" cy="51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2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9388"/>
            <a:ext cx="10515600" cy="953269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Plants Financing Navigator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74782" y="1011220"/>
            <a:ext cx="7555397" cy="5206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>
                <a:solidFill>
                  <a:schemeClr val="accent5">
                    <a:lumMod val="75000"/>
                  </a:schemeClr>
                </a:solidFill>
              </a:rPr>
              <a:t>New Industrial Energy Financing Primer</a:t>
            </a:r>
          </a:p>
          <a:p>
            <a:endParaRPr lang="en-US" sz="30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971550" lvl="1" indent="-51435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Common Barriers</a:t>
            </a:r>
          </a:p>
          <a:p>
            <a:pPr marL="971550" lvl="1" indent="-51435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 Common Financing Solutions</a:t>
            </a:r>
          </a:p>
          <a:p>
            <a:pPr marL="971550" lvl="1" indent="-51435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 Alternative Financing Solutions</a:t>
            </a:r>
          </a:p>
          <a:p>
            <a:pPr marL="971550" lvl="1" indent="-51435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 Financing Considerations</a:t>
            </a:r>
          </a:p>
          <a:p>
            <a:pPr marL="971550" lvl="1" indent="-51435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 Case Studies </a:t>
            </a:r>
          </a:p>
          <a:p>
            <a:pPr marL="971550" lvl="1" indent="-51435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Additional Resources</a:t>
            </a:r>
          </a:p>
          <a:p>
            <a:pPr lvl="1"/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https://betterbuildingsinitiative.energy.gov/financing-navigator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5" y="873881"/>
            <a:ext cx="4224958" cy="54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1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24" y="-70833"/>
            <a:ext cx="10515600" cy="93360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Assistance Complementary Programs</a:t>
            </a:r>
          </a:p>
        </p:txBody>
      </p:sp>
      <p:pic>
        <p:nvPicPr>
          <p:cNvPr id="4" name="Picture 2" descr="Image result for 50001 rea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5" y="1641514"/>
            <a:ext cx="5228379" cy="124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599" y="1726832"/>
            <a:ext cx="6356878" cy="1162010"/>
          </a:xfrm>
          <a:prstGeom prst="rect">
            <a:avLst/>
          </a:prstGeom>
        </p:spPr>
      </p:pic>
      <p:pic>
        <p:nvPicPr>
          <p:cNvPr id="6" name="Picture 2" descr="Image result for industrial assessment cent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139" y="3499001"/>
            <a:ext cx="5838215" cy="249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betterbuildingsinitiative.energy.gov/sites/default/files/Manufacturing_USA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76" y="4122884"/>
            <a:ext cx="6525924" cy="186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578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66456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85112" y="1189284"/>
            <a:ext cx="6715218" cy="4441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Partners visit DOE National Labs to:</a:t>
            </a:r>
          </a:p>
          <a:p>
            <a:pPr marL="0" indent="0">
              <a:buNone/>
            </a:pPr>
            <a:r>
              <a:rPr lang="en-US" sz="500" b="1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endParaRPr lang="en-US" sz="600" b="1" u="sng" dirty="0">
              <a:solidFill>
                <a:schemeClr val="accent5">
                  <a:lumMod val="75000"/>
                </a:schemeClr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b="1" u="sng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Tour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World-Class Lab Facilities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US" sz="500" dirty="0">
              <a:solidFill>
                <a:schemeClr val="accent5">
                  <a:lumMod val="75000"/>
                </a:schemeClr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b="1" u="sng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View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Demonstrations of innovative Technologies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US" sz="500" dirty="0">
              <a:solidFill>
                <a:schemeClr val="accent5">
                  <a:lumMod val="75000"/>
                </a:schemeClr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b="1" u="sng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Hear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from Experts from the Lab and Industry 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US" sz="500" dirty="0">
              <a:solidFill>
                <a:schemeClr val="accent5">
                  <a:lumMod val="75000"/>
                </a:schemeClr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b="1" u="sng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Learn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how to easily partner and leverage technology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US" sz="500" dirty="0">
              <a:solidFill>
                <a:schemeClr val="accent5">
                  <a:lumMod val="75000"/>
                </a:schemeClr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b="1" u="sng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Network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 with BP partners and lab technologists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US" sz="2000" dirty="0">
              <a:solidFill>
                <a:schemeClr val="accent5">
                  <a:lumMod val="75000"/>
                </a:schemeClr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>
              <a:tabLst>
                <a:tab pos="228600" algn="l"/>
              </a:tabLst>
            </a:pPr>
            <a:endParaRPr lang="en-US" sz="1600" dirty="0">
              <a:solidFill>
                <a:schemeClr val="accent5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buNone/>
              <a:tabLst>
                <a:tab pos="228600" algn="l"/>
              </a:tabLs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  <a:hlinkClick r:id="rId3"/>
              </a:rPr>
              <a:t>https://betterbuildingssolutioncenter.energy.gov/labs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 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4"/>
          <a:stretch/>
        </p:blipFill>
        <p:spPr>
          <a:xfrm>
            <a:off x="229945" y="994867"/>
            <a:ext cx="4248310" cy="250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0"/>
          <a:stretch/>
        </p:blipFill>
        <p:spPr>
          <a:xfrm>
            <a:off x="229945" y="3662138"/>
            <a:ext cx="4248310" cy="2474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551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44" y="159026"/>
            <a:ext cx="11557863" cy="58282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Recognizing and Amplifying Leadership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4" y="1013308"/>
            <a:ext cx="7730714" cy="5154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0965" y="1034824"/>
            <a:ext cx="3646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To date, Better Plants has recognized 60 goal achieving partners</a:t>
            </a:r>
          </a:p>
        </p:txBody>
      </p:sp>
    </p:spTree>
    <p:extLst>
      <p:ext uri="{BB962C8B-B14F-4D97-AF65-F5344CB8AC3E}">
        <p14:creationId xmlns:p14="http://schemas.microsoft.com/office/powerpoint/2010/main" val="2434830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7" y="-220337"/>
            <a:ext cx="121920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Recognition: Better Practice and Project Awards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 b="16725"/>
          <a:stretch/>
        </p:blipFill>
        <p:spPr>
          <a:xfrm>
            <a:off x="96948" y="1105226"/>
            <a:ext cx="11905999" cy="5354754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366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510" y="-29346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Recognition –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New Prize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228" y="1032095"/>
            <a:ext cx="116156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Individuals Taking Energy Action in Manufacturing (ITEAM) Prize</a:t>
            </a:r>
          </a:p>
          <a:p>
            <a:pPr algn="ctr"/>
            <a:endParaRPr lang="en-US" sz="28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$5,000 to 5 winners in each of small, medium, </a:t>
            </a: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large categories. </a:t>
            </a: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9105" y="3122379"/>
            <a:ext cx="70353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DOE is launching the 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ITEAM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 Prize competition as a means to: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Find individuals who were responsible for creative, specific, and innovative ideas and practices that led to significant, measurable energy savings at their manufacturing facilities;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Encourage those individuals to widely share their ideas and practices for the benefit of U.S. Manufacturing facilities nationwide.</a:t>
            </a: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 r="3881" b="19907"/>
          <a:stretch/>
        </p:blipFill>
        <p:spPr>
          <a:xfrm>
            <a:off x="8394853" y="1673540"/>
            <a:ext cx="3580029" cy="367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56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EB448F-F15E-0F45-BDCF-140EAE9644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9702" y="0"/>
            <a:ext cx="11583297" cy="7189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all Better Plants Goal Achievers Did</a:t>
            </a:r>
          </a:p>
        </p:txBody>
      </p:sp>
      <p:sp>
        <p:nvSpPr>
          <p:cNvPr id="5" name="Google Shape;1700;p45">
            <a:extLst>
              <a:ext uri="{FF2B5EF4-FFF2-40B4-BE49-F238E27FC236}">
                <a16:creationId xmlns:a16="http://schemas.microsoft.com/office/drawing/2014/main" id="{99D72BA3-F6E1-1A41-B568-EA1B57C8D0AE}"/>
              </a:ext>
            </a:extLst>
          </p:cNvPr>
          <p:cNvSpPr txBox="1"/>
          <p:nvPr/>
        </p:nvSpPr>
        <p:spPr>
          <a:xfrm>
            <a:off x="1216515" y="5329294"/>
            <a:ext cx="104135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Implemented cost effective measures, then look deeper; evaluated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best practices &amp; latest technologies; implement them strategically</a:t>
            </a:r>
          </a:p>
        </p:txBody>
      </p:sp>
      <p:sp>
        <p:nvSpPr>
          <p:cNvPr id="6" name="Google Shape;1700;p45">
            <a:extLst>
              <a:ext uri="{FF2B5EF4-FFF2-40B4-BE49-F238E27FC236}">
                <a16:creationId xmlns:a16="http://schemas.microsoft.com/office/drawing/2014/main" id="{8B3EDEA2-A495-5A40-A390-034975431C45}"/>
              </a:ext>
            </a:extLst>
          </p:cNvPr>
          <p:cNvSpPr txBox="1"/>
          <p:nvPr/>
        </p:nvSpPr>
        <p:spPr>
          <a:xfrm>
            <a:off x="1216515" y="4064604"/>
            <a:ext cx="10318261" cy="53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Established strong metrics and a consistent data tracking system</a:t>
            </a:r>
          </a:p>
        </p:txBody>
      </p:sp>
      <p:sp>
        <p:nvSpPr>
          <p:cNvPr id="7" name="Google Shape;1700;p45">
            <a:extLst>
              <a:ext uri="{FF2B5EF4-FFF2-40B4-BE49-F238E27FC236}">
                <a16:creationId xmlns:a16="http://schemas.microsoft.com/office/drawing/2014/main" id="{96104318-3BAA-5D48-92F3-938347820217}"/>
              </a:ext>
            </a:extLst>
          </p:cNvPr>
          <p:cNvSpPr txBox="1"/>
          <p:nvPr/>
        </p:nvSpPr>
        <p:spPr>
          <a:xfrm>
            <a:off x="1216515" y="2673943"/>
            <a:ext cx="103182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Engaged the entire organization and communicated about results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Google Shape;1700;p45">
            <a:extLst>
              <a:ext uri="{FF2B5EF4-FFF2-40B4-BE49-F238E27FC236}">
                <a16:creationId xmlns:a16="http://schemas.microsoft.com/office/drawing/2014/main" id="{99BD34F3-6D2D-2143-AA7D-0808CA26BDC1}"/>
              </a:ext>
            </a:extLst>
          </p:cNvPr>
          <p:cNvSpPr txBox="1"/>
          <p:nvPr/>
        </p:nvSpPr>
        <p:spPr>
          <a:xfrm>
            <a:off x="1216515" y="1352542"/>
            <a:ext cx="103182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Gained senior management commitment</a:t>
            </a:r>
          </a:p>
        </p:txBody>
      </p:sp>
      <p:sp>
        <p:nvSpPr>
          <p:cNvPr id="10" name="Google Shape;1693;p45">
            <a:extLst>
              <a:ext uri="{FF2B5EF4-FFF2-40B4-BE49-F238E27FC236}">
                <a16:creationId xmlns:a16="http://schemas.microsoft.com/office/drawing/2014/main" id="{91860873-FBB7-8940-BB08-43018F466D9E}"/>
              </a:ext>
            </a:extLst>
          </p:cNvPr>
          <p:cNvSpPr/>
          <p:nvPr/>
        </p:nvSpPr>
        <p:spPr>
          <a:xfrm>
            <a:off x="319740" y="1231739"/>
            <a:ext cx="806032" cy="80603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5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693;p45">
            <a:extLst>
              <a:ext uri="{FF2B5EF4-FFF2-40B4-BE49-F238E27FC236}">
                <a16:creationId xmlns:a16="http://schemas.microsoft.com/office/drawing/2014/main" id="{87A52CD7-3B3C-9944-ABB0-0C490AEC008F}"/>
              </a:ext>
            </a:extLst>
          </p:cNvPr>
          <p:cNvSpPr/>
          <p:nvPr/>
        </p:nvSpPr>
        <p:spPr>
          <a:xfrm>
            <a:off x="319740" y="2501739"/>
            <a:ext cx="806032" cy="80603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5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693;p45">
            <a:extLst>
              <a:ext uri="{FF2B5EF4-FFF2-40B4-BE49-F238E27FC236}">
                <a16:creationId xmlns:a16="http://schemas.microsoft.com/office/drawing/2014/main" id="{3759476B-2384-F04F-8130-C42E17CADF54}"/>
              </a:ext>
            </a:extLst>
          </p:cNvPr>
          <p:cNvSpPr/>
          <p:nvPr/>
        </p:nvSpPr>
        <p:spPr>
          <a:xfrm>
            <a:off x="319740" y="3898739"/>
            <a:ext cx="806032" cy="80603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5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693;p45">
            <a:extLst>
              <a:ext uri="{FF2B5EF4-FFF2-40B4-BE49-F238E27FC236}">
                <a16:creationId xmlns:a16="http://schemas.microsoft.com/office/drawing/2014/main" id="{0823773D-DB78-9D45-9EE4-044E8A1219BB}"/>
              </a:ext>
            </a:extLst>
          </p:cNvPr>
          <p:cNvSpPr/>
          <p:nvPr/>
        </p:nvSpPr>
        <p:spPr>
          <a:xfrm>
            <a:off x="319740" y="5328819"/>
            <a:ext cx="806032" cy="80603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5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3025BB-B2CB-3345-B806-E0569BD1A612}"/>
              </a:ext>
            </a:extLst>
          </p:cNvPr>
          <p:cNvGrpSpPr/>
          <p:nvPr/>
        </p:nvGrpSpPr>
        <p:grpSpPr>
          <a:xfrm rot="5400000">
            <a:off x="4334551" y="-1650016"/>
            <a:ext cx="2887415" cy="10645771"/>
            <a:chOff x="1943748" y="1520612"/>
            <a:chExt cx="5164666" cy="4699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A92914-2A49-7943-AB63-ED2D76BE9AF5}"/>
                </a:ext>
              </a:extLst>
            </p:cNvPr>
            <p:cNvCxnSpPr/>
            <p:nvPr/>
          </p:nvCxnSpPr>
          <p:spPr>
            <a:xfrm>
              <a:off x="1943748" y="1520612"/>
              <a:ext cx="0" cy="4699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F7D603-FDE7-AB4C-AA28-C8B981CC1F99}"/>
                </a:ext>
              </a:extLst>
            </p:cNvPr>
            <p:cNvCxnSpPr/>
            <p:nvPr/>
          </p:nvCxnSpPr>
          <p:spPr>
            <a:xfrm>
              <a:off x="4526081" y="1520612"/>
              <a:ext cx="0" cy="4699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DB6E8A9-F272-BD42-A602-87F50CF037FE}"/>
                </a:ext>
              </a:extLst>
            </p:cNvPr>
            <p:cNvCxnSpPr/>
            <p:nvPr/>
          </p:nvCxnSpPr>
          <p:spPr>
            <a:xfrm>
              <a:off x="7108414" y="1520612"/>
              <a:ext cx="0" cy="4699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Google Shape;573;p2">
            <a:extLst>
              <a:ext uri="{FF2B5EF4-FFF2-40B4-BE49-F238E27FC236}">
                <a16:creationId xmlns:a16="http://schemas.microsoft.com/office/drawing/2014/main" id="{73F15D97-E7EB-43ED-8535-C621DF309FAB}"/>
              </a:ext>
            </a:extLst>
          </p:cNvPr>
          <p:cNvSpPr txBox="1"/>
          <p:nvPr/>
        </p:nvSpPr>
        <p:spPr>
          <a:xfrm>
            <a:off x="11534776" y="91440"/>
            <a:ext cx="844953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  <a:buSzPts val="1800"/>
            </a:pPr>
            <a:endParaRPr dirty="0">
              <a:solidFill>
                <a:schemeClr val="bg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189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109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23" y="150398"/>
            <a:ext cx="11527617" cy="6000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– Why do we care?</a:t>
            </a:r>
          </a:p>
        </p:txBody>
      </p:sp>
      <p:pic>
        <p:nvPicPr>
          <p:cNvPr id="5" name="Picture 2" descr="Image result for energy bill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1" y="1338028"/>
            <a:ext cx="2900893" cy="400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80501" y="1063822"/>
            <a:ext cx="8632020" cy="5105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Manufacturers spend $200 Billion/year on energy to operate their plants</a:t>
            </a:r>
          </a:p>
          <a:p>
            <a:pPr marL="0" indent="0">
              <a:buNone/>
            </a:pPr>
            <a:endParaRPr lang="en-US" sz="36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DOE data demonstrates most plants have big opportunities to reduce energy use with relatively short payback periods</a:t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</a:br>
            <a:endParaRPr lang="en-US" sz="36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Important for Resiliency, Competitiveness, Workforce</a:t>
            </a:r>
          </a:p>
        </p:txBody>
      </p:sp>
    </p:spTree>
    <p:extLst>
      <p:ext uri="{BB962C8B-B14F-4D97-AF65-F5344CB8AC3E}">
        <p14:creationId xmlns:p14="http://schemas.microsoft.com/office/powerpoint/2010/main" val="3217568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96207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Recognition: Helping You Tell Your Story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7"/>
          <a:stretch/>
        </p:blipFill>
        <p:spPr>
          <a:xfrm>
            <a:off x="111612" y="1065006"/>
            <a:ext cx="4922968" cy="4184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 t="-451" r="8611" b="12294"/>
          <a:stretch/>
        </p:blipFill>
        <p:spPr>
          <a:xfrm>
            <a:off x="5174429" y="1043490"/>
            <a:ext cx="6519133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08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9203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Recognition: Helping You Tell Your Story</a:t>
            </a:r>
          </a:p>
        </p:txBody>
      </p:sp>
    </p:spTree>
    <p:extLst>
      <p:ext uri="{BB962C8B-B14F-4D97-AF65-F5344CB8AC3E}">
        <p14:creationId xmlns:p14="http://schemas.microsoft.com/office/powerpoint/2010/main" val="1979253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699" y="1024854"/>
            <a:ext cx="5951221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D428A"/>
                </a:solidFill>
              </a:rPr>
              <a:t>More than 2,500 solutions are available publicly in the Better Buildings Solution Center</a:t>
            </a:r>
          </a:p>
          <a:p>
            <a:pPr lvl="1"/>
            <a:endParaRPr lang="en-US" sz="1000" b="1" dirty="0">
              <a:solidFill>
                <a:srgbClr val="1D428A"/>
              </a:solidFill>
            </a:endParaRPr>
          </a:p>
          <a:p>
            <a:pPr lvl="1"/>
            <a:r>
              <a:rPr lang="en-US" b="1" dirty="0">
                <a:solidFill>
                  <a:srgbClr val="1D428A"/>
                </a:solidFill>
              </a:rPr>
              <a:t>Showcase Projects: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dirty="0">
                <a:solidFill>
                  <a:srgbClr val="1D428A"/>
                </a:solidFill>
              </a:rPr>
              <a:t>Successful Energy Savings Case Studies</a:t>
            </a:r>
          </a:p>
          <a:p>
            <a:pPr marL="1371600" lvl="2" indent="-457200">
              <a:buFont typeface="Wingdings" charset="2"/>
              <a:buChar char="§"/>
            </a:pPr>
            <a:endParaRPr lang="en-US" dirty="0">
              <a:solidFill>
                <a:srgbClr val="1D428A"/>
              </a:solidFill>
            </a:endParaRPr>
          </a:p>
          <a:p>
            <a:pPr lvl="1"/>
            <a:r>
              <a:rPr lang="en-US" b="1" dirty="0">
                <a:solidFill>
                  <a:srgbClr val="1D428A"/>
                </a:solidFill>
              </a:rPr>
              <a:t>Implementation Models (Playbooks):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dirty="0">
                <a:solidFill>
                  <a:srgbClr val="1D428A"/>
                </a:solidFill>
              </a:rPr>
              <a:t>Overcome barriers: finance, data, energy management, staff training, partnering with utilities, and more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dirty="0">
                <a:solidFill>
                  <a:srgbClr val="1D428A"/>
                </a:solidFill>
              </a:rPr>
              <a:t>Multi-faceted and applicable across sectors</a:t>
            </a:r>
          </a:p>
          <a:p>
            <a:pPr lvl="2"/>
            <a:endParaRPr lang="en-US" dirty="0">
              <a:solidFill>
                <a:srgbClr val="1D428A"/>
              </a:solidFill>
            </a:endParaRPr>
          </a:p>
          <a:p>
            <a:pPr lvl="1"/>
            <a:r>
              <a:rPr lang="en-US" b="1" dirty="0">
                <a:solidFill>
                  <a:srgbClr val="1D428A"/>
                </a:solidFill>
              </a:rPr>
              <a:t>Technology Focus Area Pages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428A"/>
                </a:solidFill>
              </a:rPr>
              <a:t>13 focus areas, from compressed air to renewables</a:t>
            </a:r>
            <a:endParaRPr lang="en-US" b="1" dirty="0">
              <a:solidFill>
                <a:srgbClr val="1D428A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428A"/>
                </a:solidFill>
              </a:rPr>
              <a:t>DOE </a:t>
            </a:r>
            <a:r>
              <a:rPr lang="en-US" dirty="0" err="1">
                <a:solidFill>
                  <a:srgbClr val="1D428A"/>
                </a:solidFill>
              </a:rPr>
              <a:t>tipsheets</a:t>
            </a:r>
            <a:r>
              <a:rPr lang="en-US" dirty="0">
                <a:solidFill>
                  <a:srgbClr val="1D428A"/>
                </a:solidFill>
              </a:rPr>
              <a:t> and publications, software tools, webinars, and contact information for a subject matter expert</a:t>
            </a:r>
            <a:endParaRPr lang="en-US" b="1" dirty="0">
              <a:solidFill>
                <a:srgbClr val="1D428A"/>
              </a:solidFill>
            </a:endParaRPr>
          </a:p>
          <a:p>
            <a:pPr lvl="1"/>
            <a:endParaRPr lang="en-US" sz="1200" b="1" dirty="0">
              <a:solidFill>
                <a:srgbClr val="1D428A"/>
              </a:solidFill>
            </a:endParaRPr>
          </a:p>
          <a:p>
            <a:pPr lvl="1"/>
            <a:r>
              <a:rPr lang="en-US" b="1" dirty="0">
                <a:solidFill>
                  <a:srgbClr val="1D428A"/>
                </a:solidFill>
              </a:rPr>
              <a:t>Additional Resources, Toolkits, Case Studies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3773F-2D0D-124B-BDF8-AE7086E105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397" y="1183008"/>
            <a:ext cx="5390472" cy="4468700"/>
          </a:xfrm>
          <a:prstGeom prst="rect">
            <a:avLst/>
          </a:prstGeom>
          <a:effectLst>
            <a:reflection blurRad="6350" stA="52000" endPos="9000" dir="5400000" sy="-100000" algn="bl" rotWithShape="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D7AE1C-C122-B742-A5E4-C781278DD0B7}"/>
              </a:ext>
            </a:extLst>
          </p:cNvPr>
          <p:cNvSpPr/>
          <p:nvPr/>
        </p:nvSpPr>
        <p:spPr>
          <a:xfrm>
            <a:off x="6900702" y="1401553"/>
            <a:ext cx="4946271" cy="2793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5D180-9D98-4045-800D-399A54DDD1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258" y="1562103"/>
            <a:ext cx="4829819" cy="26225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A26779-99F7-A54B-A57C-DED3BF6A5EB4}"/>
              </a:ext>
            </a:extLst>
          </p:cNvPr>
          <p:cNvGrpSpPr/>
          <p:nvPr/>
        </p:nvGrpSpPr>
        <p:grpSpPr>
          <a:xfrm>
            <a:off x="6069409" y="3343872"/>
            <a:ext cx="1433524" cy="2682574"/>
            <a:chOff x="7234234" y="3145492"/>
            <a:chExt cx="1168781" cy="2187156"/>
          </a:xfrm>
        </p:grpSpPr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F1D5FCF0-FD6E-A04D-9BB4-442AA521C7C4}"/>
                </a:ext>
              </a:extLst>
            </p:cNvPr>
            <p:cNvSpPr/>
            <p:nvPr/>
          </p:nvSpPr>
          <p:spPr>
            <a:xfrm>
              <a:off x="7234234" y="3145492"/>
              <a:ext cx="1168781" cy="2187156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-3962"/>
              </a:stretch>
            </a:blipFill>
            <a:effectLst>
              <a:reflection blurRad="6350" stA="20000" endPos="15000" dist="12700" dir="5400000" sy="-100000" algn="bl" rotWithShape="0"/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4D5FB7-78E8-2540-89D4-72D7FAA2B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4637" y="3739889"/>
              <a:ext cx="893238" cy="1271023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0955" y="150398"/>
            <a:ext cx="11527617" cy="60007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Buildings Solution Center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27800"/>
            <a:ext cx="533400" cy="312738"/>
          </a:xfrm>
          <a:prstGeom prst="rect">
            <a:avLst/>
          </a:prstGeom>
        </p:spPr>
        <p:txBody>
          <a:bodyPr/>
          <a:lstStyle/>
          <a:p>
            <a:fld id="{01120DE5-A634-4C13-9D49-4A149D90ADE4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D5929-E5DD-4943-8E9E-90AF8DB1AE53}"/>
              </a:ext>
            </a:extLst>
          </p:cNvPr>
          <p:cNvSpPr txBox="1"/>
          <p:nvPr/>
        </p:nvSpPr>
        <p:spPr>
          <a:xfrm>
            <a:off x="8853454" y="5899451"/>
            <a:ext cx="3194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u="sng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energy.gov/bbsc</a:t>
            </a:r>
            <a:endParaRPr lang="en-US" sz="1400" u="sng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12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D51AA4-8152-8044-B572-DAF6514786A4}"/>
              </a:ext>
            </a:extLst>
          </p:cNvPr>
          <p:cNvSpPr/>
          <p:nvPr/>
        </p:nvSpPr>
        <p:spPr>
          <a:xfrm>
            <a:off x="230956" y="921153"/>
            <a:ext cx="6842784" cy="52317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38D92C-1DB6-414D-9BAA-CCE424C91F85}"/>
              </a:ext>
            </a:extLst>
          </p:cNvPr>
          <p:cNvSpPr/>
          <p:nvPr/>
        </p:nvSpPr>
        <p:spPr>
          <a:xfrm>
            <a:off x="7140388" y="921153"/>
            <a:ext cx="4829396" cy="52317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≠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200 Partner Playbooks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fld id="{01120DE5-A634-4C13-9D49-4A149D90ADE4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030" y="1263365"/>
            <a:ext cx="6664985" cy="4985980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Financing or paying for a project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Engaging employees, occupants, and customers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Motivating my organization 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Building expertise within my organization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Using data (or technologies) to track progress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Getting access to data and information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Reaching my community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Identifying or evaluating energy-saving technologies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Metering/measuring energy use 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Partnering with my utility 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Acquiring expertise outside of my organization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569BA3-1EE8-5B4A-8DF4-7986659B62CA}"/>
              </a:ext>
            </a:extLst>
          </p:cNvPr>
          <p:cNvGrpSpPr/>
          <p:nvPr/>
        </p:nvGrpSpPr>
        <p:grpSpPr>
          <a:xfrm>
            <a:off x="7237396" y="1189415"/>
            <a:ext cx="4692634" cy="4764753"/>
            <a:chOff x="7277152" y="934313"/>
            <a:chExt cx="4692634" cy="47647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B1793B-D6F5-C74A-9A5F-DA010824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4630" y="4720469"/>
              <a:ext cx="1548796" cy="9757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147D1B-C6EF-5547-807C-708FE9FF2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7152" y="934313"/>
              <a:ext cx="4692634" cy="364265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CFDA56-49B4-584C-8D2A-5B507A4A5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7255" y="2420004"/>
              <a:ext cx="1655637" cy="327906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A548DD-49A2-BB4C-909A-348DD8C4B2AB}"/>
                </a:ext>
              </a:extLst>
            </p:cNvPr>
            <p:cNvSpPr/>
            <p:nvPr/>
          </p:nvSpPr>
          <p:spPr>
            <a:xfrm>
              <a:off x="9816352" y="1869141"/>
              <a:ext cx="2153433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1A741-D31F-814F-8C3F-200F29F5C086}"/>
                </a:ext>
              </a:extLst>
            </p:cNvPr>
            <p:cNvSpPr/>
            <p:nvPr/>
          </p:nvSpPr>
          <p:spPr>
            <a:xfrm>
              <a:off x="10999693" y="1869141"/>
              <a:ext cx="970091" cy="578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2E450C-1CA8-F941-A96F-73E0BE4F9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2870" y="1869141"/>
              <a:ext cx="1129553" cy="618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889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45" y="-225184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Recognition: Helping You Tell Your Story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96" y="878024"/>
            <a:ext cx="4733139" cy="2558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r="9910" b="11517"/>
          <a:stretch/>
        </p:blipFill>
        <p:spPr>
          <a:xfrm>
            <a:off x="975228" y="874976"/>
            <a:ext cx="4826149" cy="2561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4" name="Picture 8" descr="Sustainability Energy Champion, CertainTeed Gypsum, Carrollton, 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5" y="3569526"/>
            <a:ext cx="6316717" cy="3006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13" y="3594970"/>
            <a:ext cx="5213703" cy="3006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576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322" y="4656332"/>
            <a:ext cx="5232453" cy="16245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2555A4C-AFB9-4121-B815-A4CFCC04C0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158" y="4336898"/>
            <a:ext cx="708086" cy="711644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C8D88F0B-74E3-4986-9CDA-7D827D6255C9}"/>
              </a:ext>
            </a:extLst>
          </p:cNvPr>
          <p:cNvSpPr/>
          <p:nvPr/>
        </p:nvSpPr>
        <p:spPr>
          <a:xfrm>
            <a:off x="553878" y="2810373"/>
            <a:ext cx="11421228" cy="16048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42"/>
          <p:cNvSpPr>
            <a:spLocks noGrp="1"/>
          </p:cNvSpPr>
          <p:nvPr>
            <p:ph type="title"/>
          </p:nvPr>
        </p:nvSpPr>
        <p:spPr>
          <a:xfrm>
            <a:off x="81304" y="-189042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Buildings Challenge SWAP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25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40261" y="743275"/>
            <a:ext cx="5214461" cy="1929860"/>
            <a:chOff x="488023" y="577745"/>
            <a:chExt cx="5038727" cy="18877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025" y="893900"/>
              <a:ext cx="5038725" cy="15716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88023" y="577745"/>
              <a:ext cx="5038725" cy="28761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00" b="1" dirty="0">
                <a:solidFill>
                  <a:srgbClr val="1D428A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461" y="1063149"/>
            <a:ext cx="5238313" cy="1604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00" y="4635840"/>
            <a:ext cx="5252195" cy="16184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39104" y="2425028"/>
            <a:ext cx="715616" cy="2343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prstClr val="white"/>
                </a:solidFill>
              </a:rPr>
              <a:t>Season 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249965" y="6044825"/>
            <a:ext cx="715616" cy="2343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prstClr val="white"/>
                </a:solidFill>
              </a:rPr>
              <a:t>Season 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40634" y="2452305"/>
            <a:ext cx="715616" cy="23438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prstClr val="white"/>
                </a:solidFill>
              </a:rPr>
              <a:t>Season 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39106" y="6019936"/>
            <a:ext cx="715616" cy="23438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prstClr val="white"/>
                </a:solidFill>
              </a:rPr>
              <a:t>Season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08530" y="2797003"/>
            <a:ext cx="4200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D428A"/>
                </a:solidFill>
              </a:rPr>
              <a:t>Reaching Media, Making Headlines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08530" y="3534404"/>
            <a:ext cx="2336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D428A"/>
                </a:solidFill>
              </a:rPr>
              <a:t>Can a Reality TV Show Help Cut America’s Power Bill? </a:t>
            </a:r>
            <a:endParaRPr lang="en-US" sz="1200" i="1" dirty="0">
              <a:solidFill>
                <a:srgbClr val="00783F"/>
              </a:solidFill>
            </a:endParaRPr>
          </a:p>
          <a:p>
            <a:r>
              <a:rPr lang="en-US" sz="1200" i="1" dirty="0">
                <a:solidFill>
                  <a:srgbClr val="00783F"/>
                </a:solidFill>
              </a:rPr>
              <a:t>2/17/2016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69402" y="3523337"/>
            <a:ext cx="2359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D428A"/>
                </a:solidFill>
              </a:rPr>
              <a:t>The Department of Energy’s Reality Show Makes Energy Efficiency Fun  </a:t>
            </a:r>
            <a:r>
              <a:rPr lang="en-US" sz="1200" i="1" dirty="0">
                <a:solidFill>
                  <a:srgbClr val="00783F"/>
                </a:solidFill>
              </a:rPr>
              <a:t>4/25/2017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925" y="3240956"/>
            <a:ext cx="1101044" cy="2274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786" y="3242989"/>
            <a:ext cx="982105" cy="2234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7243" y="3153255"/>
            <a:ext cx="371475" cy="36195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707991" y="2776599"/>
            <a:ext cx="2612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D428A"/>
                </a:solidFill>
              </a:rPr>
              <a:t>Widespread Outreach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7242" y="3566671"/>
            <a:ext cx="371475" cy="3714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7241" y="3983562"/>
            <a:ext cx="361950" cy="37147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097705" y="3149835"/>
            <a:ext cx="1628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D428A"/>
                </a:solidFill>
              </a:rPr>
              <a:t>14+ Million </a:t>
            </a:r>
            <a:r>
              <a:rPr lang="en-US" sz="1400" dirty="0">
                <a:solidFill>
                  <a:srgbClr val="1D428A"/>
                </a:solidFill>
              </a:rPr>
              <a:t>Views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97705" y="3572487"/>
            <a:ext cx="201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D428A"/>
                </a:solidFill>
              </a:rPr>
              <a:t>26 Million </a:t>
            </a:r>
            <a:r>
              <a:rPr lang="en-US" sz="1400" dirty="0">
                <a:solidFill>
                  <a:srgbClr val="1D428A"/>
                </a:solidFill>
              </a:rPr>
              <a:t>Impressions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97704" y="4002565"/>
            <a:ext cx="3150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D428A"/>
                </a:solidFill>
              </a:rPr>
              <a:t>85 Million </a:t>
            </a:r>
            <a:r>
              <a:rPr lang="en-US" sz="1400" dirty="0">
                <a:solidFill>
                  <a:srgbClr val="1D428A"/>
                </a:solidFill>
              </a:rPr>
              <a:t>Media Impressions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104" y="759352"/>
            <a:ext cx="1040869" cy="44674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78" y="818179"/>
            <a:ext cx="724164" cy="4953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721" y="4656332"/>
            <a:ext cx="1889805" cy="1832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DEFF34A-6C74-4F85-8D60-73FFA64812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273" y="862576"/>
            <a:ext cx="518928" cy="54789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653936-5594-4A0C-8EB9-2A1884BEF4D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4474" y="858164"/>
            <a:ext cx="474372" cy="556716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80BD7DE-0689-40A8-B0FA-BB609BE957DC}"/>
              </a:ext>
            </a:extLst>
          </p:cNvPr>
          <p:cNvGrpSpPr/>
          <p:nvPr/>
        </p:nvGrpSpPr>
        <p:grpSpPr>
          <a:xfrm>
            <a:off x="3341960" y="4511883"/>
            <a:ext cx="598272" cy="364376"/>
            <a:chOff x="3800676" y="2515319"/>
            <a:chExt cx="1433190" cy="98985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E479E75-00DC-446F-B895-65BFE0989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0676" y="2515319"/>
              <a:ext cx="1433190" cy="67214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28CDD7D-EBDA-432E-ADE8-0DC1DD2BA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118"/>
            <a:stretch/>
          </p:blipFill>
          <p:spPr>
            <a:xfrm>
              <a:off x="3800676" y="2916662"/>
              <a:ext cx="1433190" cy="588512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8121914F-49F5-42F4-896A-9CAEEA0151A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4" y="4474781"/>
            <a:ext cx="450867" cy="4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02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A0F21E7-B72E-A043-954C-B081D46C4B93}"/>
              </a:ext>
            </a:extLst>
          </p:cNvPr>
          <p:cNvSpPr/>
          <p:nvPr/>
        </p:nvSpPr>
        <p:spPr>
          <a:xfrm>
            <a:off x="230956" y="930314"/>
            <a:ext cx="4474394" cy="1915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42"/>
          <p:cNvSpPr>
            <a:spLocks noGrp="1"/>
          </p:cNvSpPr>
          <p:nvPr>
            <p:ph type="title"/>
          </p:nvPr>
        </p:nvSpPr>
        <p:spPr>
          <a:xfrm>
            <a:off x="230955" y="150398"/>
            <a:ext cx="11527617" cy="600075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>
                    <a:lumMod val="75000"/>
                  </a:schemeClr>
                </a:solidFill>
              </a:rPr>
              <a:t>Better Buildings Challenge SWAP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C6135A-03CD-464C-9E86-5609E3514563}"/>
              </a:ext>
            </a:extLst>
          </p:cNvPr>
          <p:cNvGrpSpPr/>
          <p:nvPr/>
        </p:nvGrpSpPr>
        <p:grpSpPr>
          <a:xfrm>
            <a:off x="671278" y="1101036"/>
            <a:ext cx="4034072" cy="1617085"/>
            <a:chOff x="467004" y="4111605"/>
            <a:chExt cx="4907153" cy="212295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918" y="4628571"/>
              <a:ext cx="496417" cy="48368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67004" y="4111605"/>
              <a:ext cx="3490802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D428A"/>
                  </a:solidFill>
                </a:rPr>
                <a:t>Widespread Outreach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17" y="5181035"/>
              <a:ext cx="496417" cy="49641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915" y="5738143"/>
              <a:ext cx="483688" cy="49641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163798" y="4624002"/>
              <a:ext cx="2243180" cy="404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1D428A"/>
                  </a:solidFill>
                </a:rPr>
                <a:t>14+ Million Views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63798" y="5188806"/>
              <a:ext cx="2690976" cy="404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1D428A"/>
                  </a:solidFill>
                </a:rPr>
                <a:t>26 Million Impressions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63798" y="5763537"/>
              <a:ext cx="4210359" cy="404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1D428A"/>
                  </a:solidFill>
                </a:rPr>
                <a:t>85 Million Media Impressions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9BC1D11-7B50-B84E-BBCA-DD2E57176A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6618" y="956039"/>
            <a:ext cx="7018316" cy="18496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B0C7DB5-4463-6F45-A435-0C8920AFDC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0" y="3045795"/>
            <a:ext cx="3534372" cy="31010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903476C-1BBB-4544-8115-70B6D8D578FB}"/>
              </a:ext>
            </a:extLst>
          </p:cNvPr>
          <p:cNvGrpSpPr/>
          <p:nvPr/>
        </p:nvGrpSpPr>
        <p:grpSpPr>
          <a:xfrm>
            <a:off x="7594495" y="3045796"/>
            <a:ext cx="3444979" cy="3233726"/>
            <a:chOff x="6995106" y="2001735"/>
            <a:chExt cx="1958394" cy="17677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1D2796B-6D87-DA48-AF97-C07FB986B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02603" y="2132616"/>
              <a:ext cx="1950897" cy="163682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5C8C731-E928-DB4A-87F4-E3DAB8CA3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5106" y="2001735"/>
              <a:ext cx="1958394" cy="13755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432C9-C1C7-4581-952E-6A70A6D29F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378" y="3580494"/>
            <a:ext cx="2824163" cy="2566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EC448-723B-4400-8FC2-05A9C19E24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78" y="3045796"/>
            <a:ext cx="2824163" cy="5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47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people standing next to a sign&#10;&#10;Description automatically generated">
            <a:extLst>
              <a:ext uri="{FF2B5EF4-FFF2-40B4-BE49-F238E27FC236}">
                <a16:creationId xmlns:a16="http://schemas.microsoft.com/office/drawing/2014/main" id="{20ECC474-B410-6C47-A337-FDB4B91F12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03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98" y="-254410"/>
            <a:ext cx="1161565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Partner with Better Plants?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416" y="1168173"/>
            <a:ext cx="715781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Consider Partnering If:</a:t>
            </a:r>
          </a:p>
          <a:p>
            <a:endParaRPr lang="en-US" sz="10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Energy is a significant part of operating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Want/Need Technical Assistance with energy efficiency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Networking with industry-sector peers &amp; independent experts is helpful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Recognition for energy efficiency/sustainability accomplishments is desired</a:t>
            </a:r>
          </a:p>
        </p:txBody>
      </p:sp>
      <p:pic>
        <p:nvPicPr>
          <p:cNvPr id="7" name="Picture 1" descr="engineering inside oil and gas industries Royalty Free Stock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66" y="942062"/>
            <a:ext cx="3806228" cy="252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66" y="3636085"/>
            <a:ext cx="3834743" cy="25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43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16" y="0"/>
            <a:ext cx="11615654" cy="876399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Joining is Easy!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42269" y="1553764"/>
            <a:ext cx="56256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Simple 2-page agreement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Should be signed by CEO or a senior executive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Fill out and email back to: betterplants@ee.doe.gov 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99"/>
            <a:ext cx="5227213" cy="509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46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D7FC452-AC89-1241-B9B2-6A96AED6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DOE’s Better Plants Program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C886F5-38DB-3F4A-989D-67E5E62B213D}"/>
              </a:ext>
            </a:extLst>
          </p:cNvPr>
          <p:cNvCxnSpPr/>
          <p:nvPr/>
        </p:nvCxnSpPr>
        <p:spPr>
          <a:xfrm>
            <a:off x="240674" y="780141"/>
            <a:ext cx="1170458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7185" y="113630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Helping manufacturers and other industrial organizations save money and improve their competitiveness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9098"/>
          <a:stretch/>
        </p:blipFill>
        <p:spPr>
          <a:xfrm>
            <a:off x="8441885" y="3894070"/>
            <a:ext cx="1650276" cy="1596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42084" y="4248036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Waste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Reduction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886" y="3795193"/>
            <a:ext cx="2447925" cy="1866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20761" y="4248036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Water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Savings</a:t>
            </a:r>
          </a:p>
        </p:txBody>
      </p:sp>
      <p:pic>
        <p:nvPicPr>
          <p:cNvPr id="10" name="Picture 12" descr="Image result for energy plug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3894070"/>
            <a:ext cx="1669147" cy="16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9710" y="4248036"/>
            <a:ext cx="2426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Batang" panose="02030600000101010101" pitchFamily="18" charset="-127"/>
              </a:rPr>
              <a:t>Increased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  <a:ea typeface="Batang" panose="02030600000101010101" pitchFamily="18" charset="-127"/>
              </a:rPr>
              <a:t>Energy Productivity</a:t>
            </a:r>
          </a:p>
        </p:txBody>
      </p:sp>
    </p:spTree>
    <p:extLst>
      <p:ext uri="{BB962C8B-B14F-4D97-AF65-F5344CB8AC3E}">
        <p14:creationId xmlns:p14="http://schemas.microsoft.com/office/powerpoint/2010/main" val="154455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30" y="-258778"/>
            <a:ext cx="11615654" cy="1325563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583189"/>
            <a:ext cx="12192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For More Information: </a:t>
            </a:r>
          </a:p>
          <a:p>
            <a:pPr algn="ctr"/>
            <a:endParaRPr lang="fi-FI" sz="2000" b="1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r>
              <a:rPr lang="fi-FI" sz="28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       Eli Levine, </a:t>
            </a:r>
            <a:r>
              <a:rPr lang="fi-FI" sz="28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  <a:hlinkClick r:id="rId2"/>
              </a:rPr>
              <a:t>eli.levine@ee.doe.gov</a:t>
            </a:r>
            <a:r>
              <a:rPr lang="fi-FI" sz="28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 , 202-586-9929</a:t>
            </a:r>
          </a:p>
          <a:p>
            <a:endParaRPr lang="fi-FI" sz="28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endParaRPr lang="fi-FI" sz="28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2143" y="4291348"/>
            <a:ext cx="8368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Better Plants Website: </a:t>
            </a:r>
          </a:p>
          <a:p>
            <a:r>
              <a:rPr lang="en-US" sz="2400" dirty="0">
                <a:hlinkClick r:id="rId3"/>
              </a:rPr>
              <a:t>http://betterbuildingssolutioncenter.energy.gov/better-plants</a:t>
            </a:r>
            <a:r>
              <a:rPr lang="en-US" sz="24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6785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Better Plants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045200"/>
            <a:ext cx="601663" cy="2508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01120DE5-A634-4C13-9D49-4A149D90ADE4}" type="slidenum">
              <a:rPr lang="en-US" smtClean="0">
                <a:solidFill>
                  <a:prstClr val="white"/>
                </a:solidFill>
              </a:rPr>
              <a:pPr defTabSz="914400">
                <a:defRPr/>
              </a:pPr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199" y="977920"/>
            <a:ext cx="52811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1D428A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0831" y="1323046"/>
            <a:ext cx="580951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Voluntary and Free to Participate</a:t>
            </a:r>
          </a:p>
          <a:p>
            <a:pPr marL="0" indent="0">
              <a:buNone/>
            </a:pPr>
            <a:endParaRPr lang="en-US" sz="36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Partners set long-term strategic goals</a:t>
            </a:r>
          </a:p>
          <a:p>
            <a:pPr marL="0" indent="0">
              <a:buNone/>
            </a:pP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DOE works with you to achieve your goal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63" y="1501140"/>
            <a:ext cx="5206012" cy="3888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52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0;p3"/>
          <p:cNvSpPr txBox="1">
            <a:spLocks noGrp="1"/>
          </p:cNvSpPr>
          <p:nvPr>
            <p:ph type="title"/>
          </p:nvPr>
        </p:nvSpPr>
        <p:spPr>
          <a:xfrm>
            <a:off x="205669" y="120580"/>
            <a:ext cx="11527617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Plants Year in Review</a:t>
            </a:r>
            <a:endParaRPr sz="3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212;p3"/>
          <p:cNvSpPr txBox="1"/>
          <p:nvPr/>
        </p:nvSpPr>
        <p:spPr>
          <a:xfrm>
            <a:off x="6628464" y="1325448"/>
            <a:ext cx="5538250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1D428A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To Date, Better Plants Partners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1D428A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lang="en-US" sz="2500" kern="0" noProof="0" dirty="0">
                <a:solidFill>
                  <a:srgbClr val="1D428A"/>
                </a:solidFill>
                <a:latin typeface="+mj-lt"/>
                <a:cs typeface="Arial"/>
                <a:sym typeface="Arial"/>
              </a:rPr>
              <a:t>Have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1D428A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Cumulatively Saved: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kern="0" dirty="0">
                <a:solidFill>
                  <a:srgbClr val="1D428A"/>
                </a:solidFill>
                <a:latin typeface="+mj-lt"/>
                <a:cs typeface="Arial"/>
                <a:sym typeface="Arial"/>
              </a:rPr>
              <a:t>6.7 Billion Dollars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D428A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1.3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D428A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Quadrillion BTUs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7" name="Google Shape;213;p3"/>
          <p:cNvSpPr txBox="1"/>
          <p:nvPr/>
        </p:nvSpPr>
        <p:spPr>
          <a:xfrm>
            <a:off x="6628464" y="3431757"/>
            <a:ext cx="5291508" cy="28258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1D428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14;p3"/>
          <p:cNvSpPr txBox="1"/>
          <p:nvPr/>
        </p:nvSpPr>
        <p:spPr>
          <a:xfrm>
            <a:off x="6788602" y="3759125"/>
            <a:ext cx="4971232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Today: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230+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partners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3,200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facilities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12% of U.S. Manufacturing Energy Footprint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215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2" r="11531"/>
          <a:stretch/>
        </p:blipFill>
        <p:spPr>
          <a:xfrm>
            <a:off x="3073154" y="1463139"/>
            <a:ext cx="3063932" cy="229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3154" y="3899972"/>
            <a:ext cx="3063933" cy="2352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7;p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3140"/>
            <a:ext cx="3010550" cy="229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8;p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"/>
          <a:stretch/>
        </p:blipFill>
        <p:spPr>
          <a:xfrm>
            <a:off x="-17465" y="3899972"/>
            <a:ext cx="3010550" cy="2357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87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AE4FDBB-FBB2-DE4F-9CA1-26B35940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Market Leadership Looks Like</a:t>
            </a:r>
            <a:endParaRPr lang="en-US" sz="3600" b="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7AB87A-A520-4F7D-AD64-CCA2228E40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440" y="3745638"/>
            <a:ext cx="802258" cy="309482"/>
          </a:xfrm>
          <a:prstGeom prst="rect">
            <a:avLst/>
          </a:prstGeom>
        </p:spPr>
      </p:pic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D8BF09F-37D4-4D8C-A394-60B4D3FB55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228" y="4568557"/>
            <a:ext cx="810551" cy="948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8CE76D-FB2E-487E-A38D-965769AC41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98" y="4904862"/>
            <a:ext cx="658803" cy="299966"/>
          </a:xfrm>
          <a:prstGeom prst="rect">
            <a:avLst/>
          </a:prstGeom>
        </p:spPr>
      </p:pic>
      <p:pic>
        <p:nvPicPr>
          <p:cNvPr id="16" name="Picture 14" descr="Image result for city of grand rapids environmental services">
            <a:extLst>
              <a:ext uri="{FF2B5EF4-FFF2-40B4-BE49-F238E27FC236}">
                <a16:creationId xmlns:a16="http://schemas.microsoft.com/office/drawing/2014/main" id="{B245D1CA-E0E7-45BF-BFBA-F00E0238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214" y="4348914"/>
            <a:ext cx="529183" cy="26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Image result for NEW Water Green bay">
            <a:extLst>
              <a:ext uri="{FF2B5EF4-FFF2-40B4-BE49-F238E27FC236}">
                <a16:creationId xmlns:a16="http://schemas.microsoft.com/office/drawing/2014/main" id="{84256644-9702-4204-AA9A-788674EB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0300" y="3950380"/>
            <a:ext cx="650490" cy="19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Image result for solberg logo">
            <a:extLst>
              <a:ext uri="{FF2B5EF4-FFF2-40B4-BE49-F238E27FC236}">
                <a16:creationId xmlns:a16="http://schemas.microsoft.com/office/drawing/2014/main" id="{92CB3FA5-DFCB-4660-9FE6-A268E2710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765" y="6080563"/>
            <a:ext cx="885208" cy="2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CF Martin Guitars logo">
            <a:extLst>
              <a:ext uri="{FF2B5EF4-FFF2-40B4-BE49-F238E27FC236}">
                <a16:creationId xmlns:a16="http://schemas.microsoft.com/office/drawing/2014/main" id="{69090913-3A93-4EF5-B3C4-757575477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507" y="4065984"/>
            <a:ext cx="591824" cy="2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A64968-67EA-40AA-8AA6-B21E10F30B6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686" y="3023528"/>
            <a:ext cx="507002" cy="1911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D0F230-072C-474A-A4D8-E852B4F8D4A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407" y="3639205"/>
            <a:ext cx="310451" cy="1637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496D37-42BB-4C62-8C92-C311C702D9E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189" y="4241966"/>
            <a:ext cx="527988" cy="3415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BEF2AA-5EB9-4BC5-9FA5-300A3C34226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177" y="6076387"/>
            <a:ext cx="1251122" cy="2555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F6F9A1-36D9-4376-8C9E-535390D4BC3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543" y="3171103"/>
            <a:ext cx="262232" cy="262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B1CE6F-049F-4101-8AB5-44F85D80320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211" y="1657824"/>
            <a:ext cx="822759" cy="1960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E85337-6B7E-4248-9A5D-DC64F0403F9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289" y="2969606"/>
            <a:ext cx="772673" cy="3480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4F0EDF-348D-4CD3-8711-56FA160BF04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116" y="3913501"/>
            <a:ext cx="865838" cy="3131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A82688-A79A-4A8B-B1B6-5C2F58CE0BB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407" y="4690991"/>
            <a:ext cx="433593" cy="3579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F02067-C53F-4780-8A6E-C7E363950BA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73" y="2712353"/>
            <a:ext cx="490304" cy="3528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1809B2-088E-437D-9126-518C6BD9440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133" y="3566693"/>
            <a:ext cx="657369" cy="839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119EE4-377A-44EB-862A-67737C77815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044" y="2035653"/>
            <a:ext cx="428284" cy="3645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2392D7A-8187-47B3-9212-9CC0623D1592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643" y="5731327"/>
            <a:ext cx="606916" cy="1394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4EB235-512D-4F27-82FB-505109AFF608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000" y="1582353"/>
            <a:ext cx="349232" cy="3201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F2D2C39-928E-428A-A80D-DE10361C64D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612" y="3398802"/>
            <a:ext cx="611744" cy="2084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0AC93B-3728-43C1-B4BC-282A3421F578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985" y="4081836"/>
            <a:ext cx="574368" cy="2395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F5CA69-0447-42AD-823E-C010CC24BB75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602" y="2504268"/>
            <a:ext cx="798356" cy="1426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B034B6-264E-4099-9F00-F1831EEE8ECC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185" y="1784864"/>
            <a:ext cx="747914" cy="1209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9B1358B-3CFA-40F1-9424-F5231B21FDCC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544" y="1950156"/>
            <a:ext cx="518513" cy="2734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C96819E-A035-4710-8D05-CD04228192F4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3291" y="3790400"/>
            <a:ext cx="768510" cy="232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F138F3-8EB2-43DA-9092-594FE9B66AE1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697" y="5041536"/>
            <a:ext cx="529463" cy="20811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94D8CA2-2789-4996-ABA8-40698FC494FF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04" y="4775916"/>
            <a:ext cx="621853" cy="2672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6B4AF9B-73FA-4BD9-9D55-09FF1B123770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965" y="5195422"/>
            <a:ext cx="533294" cy="2245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778E20-19F7-47B7-893C-AA1971AFDC62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608" y="5137446"/>
            <a:ext cx="788133" cy="17439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1646B8E-E144-4DFC-88C2-5AE7EAF732F1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04" y="2313409"/>
            <a:ext cx="712086" cy="1030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B8349A-30AB-468D-9580-E40808962C23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161" y="3725570"/>
            <a:ext cx="754241" cy="2752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09D124-0C11-4994-9B25-70982C74B126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39" y="5713368"/>
            <a:ext cx="664289" cy="1596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5827784-A759-46EA-B3E8-D4F824517860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870" y="2688216"/>
            <a:ext cx="822760" cy="34310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AB5C3E5-6D07-4868-828A-14A83FA8CDDE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297" y="5953554"/>
            <a:ext cx="572277" cy="39937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5EA7170-9004-4767-8EBA-1A213C5DE283}"/>
              </a:ext>
            </a:extLst>
          </p:cNvPr>
          <p:cNvPicPr/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9460" y="5558530"/>
            <a:ext cx="437966" cy="13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9A8CA15-D80B-4B63-A137-B63C36E2FA99}"/>
              </a:ext>
            </a:extLst>
          </p:cNvPr>
          <p:cNvPicPr/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868" y="4243332"/>
            <a:ext cx="477601" cy="23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8A5FACB-ABFC-4C05-9A6C-E7B533D03E52}"/>
              </a:ext>
            </a:extLst>
          </p:cNvPr>
          <p:cNvPicPr/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9289" y="5133057"/>
            <a:ext cx="464486" cy="12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D20D65B-353E-46E5-970A-EDBE5CFB9409}"/>
              </a:ext>
            </a:extLst>
          </p:cNvPr>
          <p:cNvPicPr/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415" y="5410254"/>
            <a:ext cx="205687" cy="17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AAC7A7-B75C-4545-87F3-16C8415CC308}"/>
              </a:ext>
            </a:extLst>
          </p:cNvPr>
          <p:cNvPicPr/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0251" y="2854039"/>
            <a:ext cx="554970" cy="51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037" y="869123"/>
            <a:ext cx="363937" cy="39123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99" y="5381819"/>
            <a:ext cx="734584" cy="1695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560" y="3350022"/>
            <a:ext cx="895832" cy="1528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F754131-6F60-4C9E-8A3A-EF3257054910}"/>
              </a:ext>
            </a:extLst>
          </p:cNvPr>
          <p:cNvPicPr>
            <a:picLocks noChangeAspect="1"/>
          </p:cNvPicPr>
          <p:nvPr/>
        </p:nvPicPr>
        <p:blipFill rotWithShape="1"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19"/>
          <a:stretch/>
        </p:blipFill>
        <p:spPr>
          <a:xfrm>
            <a:off x="5879512" y="4136465"/>
            <a:ext cx="785562" cy="33067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31B6EA6-5809-471B-9969-E95C9626C7F1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344" y="5280978"/>
            <a:ext cx="503400" cy="503400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15FC7732-606C-44A9-8023-3E233AF2D5D4}"/>
              </a:ext>
            </a:extLst>
          </p:cNvPr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754" y="5486760"/>
            <a:ext cx="651631" cy="651631"/>
          </a:xfrm>
          <a:prstGeom prst="rect">
            <a:avLst/>
          </a:prstGeom>
        </p:spPr>
      </p:pic>
      <p:pic>
        <p:nvPicPr>
          <p:cNvPr id="60" name="Picture 59" descr="A picture containing clipart&#10;&#10;Description automatically generated">
            <a:extLst>
              <a:ext uri="{FF2B5EF4-FFF2-40B4-BE49-F238E27FC236}">
                <a16:creationId xmlns:a16="http://schemas.microsoft.com/office/drawing/2014/main" id="{45BCEBAE-28B0-471B-9AE7-B2F3B31A9771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713" y="3933234"/>
            <a:ext cx="1205736" cy="21435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EFC5024-720B-4CCB-A6E0-1B9B76ADD232}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015" y="2902998"/>
            <a:ext cx="484527" cy="484527"/>
          </a:xfrm>
          <a:prstGeom prst="rect">
            <a:avLst/>
          </a:prstGeom>
        </p:spPr>
      </p:pic>
      <p:pic>
        <p:nvPicPr>
          <p:cNvPr id="62" name="Picture 6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71257B0-76D6-4AE8-B2CC-92D8C4A85629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725" y="1381168"/>
            <a:ext cx="797761" cy="218191"/>
          </a:xfrm>
          <a:prstGeom prst="rect">
            <a:avLst/>
          </a:prstGeom>
        </p:spPr>
      </p:pic>
      <p:pic>
        <p:nvPicPr>
          <p:cNvPr id="63" name="Picture 62" descr="A picture containing clipart&#10;&#10;Description automatically generated">
            <a:extLst>
              <a:ext uri="{FF2B5EF4-FFF2-40B4-BE49-F238E27FC236}">
                <a16:creationId xmlns:a16="http://schemas.microsoft.com/office/drawing/2014/main" id="{37E94D33-503A-4151-B72A-DC5D52CB9E34}"/>
              </a:ext>
            </a:extLst>
          </p:cNvPr>
          <p:cNvPicPr>
            <a:picLocks noChangeAspect="1"/>
          </p:cNvPicPr>
          <p:nvPr/>
        </p:nvPicPr>
        <p:blipFill rotWithShape="1"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3401" y="2883878"/>
            <a:ext cx="508011" cy="320128"/>
          </a:xfrm>
          <a:prstGeom prst="rect">
            <a:avLst/>
          </a:prstGeom>
        </p:spPr>
      </p:pic>
      <p:pic>
        <p:nvPicPr>
          <p:cNvPr id="64" name="Picture 63" descr="A close up of a sign&#10;&#10;Description automatically generated">
            <a:extLst>
              <a:ext uri="{FF2B5EF4-FFF2-40B4-BE49-F238E27FC236}">
                <a16:creationId xmlns:a16="http://schemas.microsoft.com/office/drawing/2014/main" id="{E39D8FBC-E12F-4C2E-9804-B4E47BDEDB1A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322" y="3508704"/>
            <a:ext cx="593454" cy="21849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1EE4009-B990-43DB-BD02-5D7A15FA587E}"/>
              </a:ext>
            </a:extLst>
          </p:cNvPr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255" y="2497525"/>
            <a:ext cx="502344" cy="502344"/>
          </a:xfrm>
          <a:prstGeom prst="rect">
            <a:avLst/>
          </a:prstGeom>
        </p:spPr>
      </p:pic>
      <p:pic>
        <p:nvPicPr>
          <p:cNvPr id="66" name="Picture 6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8EF1C4-FF93-4B00-98FE-4DBCAA179E6C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22"/>
          <a:stretch/>
        </p:blipFill>
        <p:spPr>
          <a:xfrm>
            <a:off x="5494276" y="5810291"/>
            <a:ext cx="558757" cy="24764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EDB9D02-751E-433A-8522-33B8C0EDC5EB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751" y="2243940"/>
            <a:ext cx="329703" cy="32970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559F984-67E9-492A-8F09-AB6110FC049F}"/>
              </a:ext>
            </a:extLst>
          </p:cNvPr>
          <p:cNvPicPr>
            <a:picLocks noChangeAspect="1"/>
          </p:cNvPicPr>
          <p:nvPr/>
        </p:nvPicPr>
        <p:blipFill rotWithShape="1"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997" y="3818318"/>
            <a:ext cx="788134" cy="3464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215E14-7866-44A8-8221-D640139D8CFC}"/>
              </a:ext>
            </a:extLst>
          </p:cNvPr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830" y="4297678"/>
            <a:ext cx="458827" cy="458827"/>
          </a:xfrm>
          <a:prstGeom prst="rect">
            <a:avLst/>
          </a:prstGeom>
        </p:spPr>
      </p:pic>
      <p:pic>
        <p:nvPicPr>
          <p:cNvPr id="70" name="Picture 69" descr="A close up of a sign&#10;&#10;Description automatically generated">
            <a:extLst>
              <a:ext uri="{FF2B5EF4-FFF2-40B4-BE49-F238E27FC236}">
                <a16:creationId xmlns:a16="http://schemas.microsoft.com/office/drawing/2014/main" id="{8C682AA3-7AE0-4DC4-B14B-C3B6429312EE}"/>
              </a:ext>
            </a:extLst>
          </p:cNvPr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9" y="3008922"/>
            <a:ext cx="1429444" cy="22832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8D2D298-089E-4284-974B-B9ACC842A7D9}"/>
              </a:ext>
            </a:extLst>
          </p:cNvPr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17" y="4883662"/>
            <a:ext cx="659702" cy="353030"/>
          </a:xfrm>
          <a:prstGeom prst="rect">
            <a:avLst/>
          </a:prstGeom>
        </p:spPr>
      </p:pic>
      <p:pic>
        <p:nvPicPr>
          <p:cNvPr id="72" name="Picture 71" descr="A close up of a logo&#10;&#10;Description automatically generated">
            <a:extLst>
              <a:ext uri="{FF2B5EF4-FFF2-40B4-BE49-F238E27FC236}">
                <a16:creationId xmlns:a16="http://schemas.microsoft.com/office/drawing/2014/main" id="{6C3FF243-F04D-40A9-AB52-B7D6CD1C2126}"/>
              </a:ext>
            </a:extLst>
          </p:cNvPr>
          <p:cNvPicPr>
            <a:picLocks noChangeAspect="1"/>
          </p:cNvPicPr>
          <p:nvPr/>
        </p:nvPicPr>
        <p:blipFill rotWithShape="1"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1"/>
          <a:stretch/>
        </p:blipFill>
        <p:spPr>
          <a:xfrm>
            <a:off x="5339736" y="1078811"/>
            <a:ext cx="701104" cy="376067"/>
          </a:xfrm>
          <a:prstGeom prst="rect">
            <a:avLst/>
          </a:prstGeom>
        </p:spPr>
      </p:pic>
      <p:pic>
        <p:nvPicPr>
          <p:cNvPr id="73" name="Picture 7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4185A76-248D-473F-8004-43A14F840161}"/>
              </a:ext>
            </a:extLst>
          </p:cNvPr>
          <p:cNvPicPr>
            <a:picLocks noChangeAspect="1"/>
          </p:cNvPicPr>
          <p:nvPr/>
        </p:nvPicPr>
        <p:blipFill rotWithShape="1"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85" y="3288419"/>
            <a:ext cx="1041831" cy="429193"/>
          </a:xfrm>
          <a:prstGeom prst="rect">
            <a:avLst/>
          </a:prstGeom>
        </p:spPr>
      </p:pic>
      <p:pic>
        <p:nvPicPr>
          <p:cNvPr id="74" name="Picture 73" descr="A close up of a sign&#10;&#10;Description automatically generated">
            <a:extLst>
              <a:ext uri="{FF2B5EF4-FFF2-40B4-BE49-F238E27FC236}">
                <a16:creationId xmlns:a16="http://schemas.microsoft.com/office/drawing/2014/main" id="{524D95AF-A4B3-4029-8CCD-06208F190948}"/>
              </a:ext>
            </a:extLst>
          </p:cNvPr>
          <p:cNvPicPr>
            <a:picLocks noChangeAspect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793" y="4890502"/>
            <a:ext cx="767649" cy="2613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3AC5C92-F37F-4690-8183-97DF60773D51}"/>
              </a:ext>
            </a:extLst>
          </p:cNvPr>
          <p:cNvPicPr>
            <a:picLocks noChangeAspect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82" y="5966374"/>
            <a:ext cx="486328" cy="16555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8F24A4-F25B-4D70-BAA1-CD9DE2363310}"/>
              </a:ext>
            </a:extLst>
          </p:cNvPr>
          <p:cNvPicPr>
            <a:picLocks noChangeAspect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67" y="5269153"/>
            <a:ext cx="728613" cy="308340"/>
          </a:xfrm>
          <a:prstGeom prst="rect">
            <a:avLst/>
          </a:prstGeom>
        </p:spPr>
      </p:pic>
      <p:pic>
        <p:nvPicPr>
          <p:cNvPr id="77" name="Picture 76" descr="A drawing of a face&#10;&#10;Description automatically generated">
            <a:extLst>
              <a:ext uri="{FF2B5EF4-FFF2-40B4-BE49-F238E27FC236}">
                <a16:creationId xmlns:a16="http://schemas.microsoft.com/office/drawing/2014/main" id="{C5CC1F34-0D36-4748-9962-7FD53FD0591F}"/>
              </a:ext>
            </a:extLst>
          </p:cNvPr>
          <p:cNvPicPr>
            <a:picLocks noChangeAspect="1"/>
          </p:cNvPicPr>
          <p:nvPr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705" y="5797057"/>
            <a:ext cx="309664" cy="30966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800E7B6-4078-4FEB-AE9F-84CCCDCA7E80}"/>
              </a:ext>
            </a:extLst>
          </p:cNvPr>
          <p:cNvPicPr>
            <a:picLocks noChangeAspect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685" y="4920222"/>
            <a:ext cx="362990" cy="36299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7419864-EC82-4EAA-B4AD-276AB6C108B7}"/>
              </a:ext>
            </a:extLst>
          </p:cNvPr>
          <p:cNvPicPr>
            <a:picLocks noChangeAspect="1"/>
          </p:cNvPicPr>
          <p:nvPr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29" y="6040948"/>
            <a:ext cx="385644" cy="19049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3341B2D-277A-4F1D-92A4-57DB5813FE7B}"/>
              </a:ext>
            </a:extLst>
          </p:cNvPr>
          <p:cNvPicPr>
            <a:picLocks noChangeAspect="1"/>
          </p:cNvPicPr>
          <p:nvPr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870" y="4497177"/>
            <a:ext cx="601467" cy="39927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0FAB8C8-546B-48BF-ABD3-FA16BB9FC8B7}"/>
              </a:ext>
            </a:extLst>
          </p:cNvPr>
          <p:cNvPicPr>
            <a:picLocks noChangeAspect="1"/>
          </p:cNvPicPr>
          <p:nvPr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883" y="3684698"/>
            <a:ext cx="972658" cy="364229"/>
          </a:xfrm>
          <a:prstGeom prst="rect">
            <a:avLst/>
          </a:prstGeom>
        </p:spPr>
      </p:pic>
      <p:pic>
        <p:nvPicPr>
          <p:cNvPr id="82" name="Picture 81" descr="A picture containing clipart&#10;&#10;Description automatically generated">
            <a:extLst>
              <a:ext uri="{FF2B5EF4-FFF2-40B4-BE49-F238E27FC236}">
                <a16:creationId xmlns:a16="http://schemas.microsoft.com/office/drawing/2014/main" id="{0D985076-AF4D-4CCE-A0C9-CC4C46453928}"/>
              </a:ext>
            </a:extLst>
          </p:cNvPr>
          <p:cNvPicPr>
            <a:picLocks noChangeAspect="1"/>
          </p:cNvPicPr>
          <p:nvPr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933" y="3034135"/>
            <a:ext cx="313847" cy="49273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56D339A-913A-4515-8DD2-02BE7A18B81A}"/>
              </a:ext>
            </a:extLst>
          </p:cNvPr>
          <p:cNvPicPr>
            <a:picLocks noChangeAspect="1"/>
          </p:cNvPicPr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981" y="3421328"/>
            <a:ext cx="284506" cy="378184"/>
          </a:xfrm>
          <a:prstGeom prst="rect">
            <a:avLst/>
          </a:prstGeom>
        </p:spPr>
      </p:pic>
      <p:pic>
        <p:nvPicPr>
          <p:cNvPr id="84" name="Picture 83" descr="A picture containing clipart&#10;&#10;Description automatically generated">
            <a:extLst>
              <a:ext uri="{FF2B5EF4-FFF2-40B4-BE49-F238E27FC236}">
                <a16:creationId xmlns:a16="http://schemas.microsoft.com/office/drawing/2014/main" id="{2C74724E-ECED-4C54-857E-BB4321F85EFD}"/>
              </a:ext>
            </a:extLst>
          </p:cNvPr>
          <p:cNvPicPr>
            <a:picLocks noChangeAspect="1"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431" y="1553862"/>
            <a:ext cx="644856" cy="36221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70A6B8C-06A1-4B87-A887-ED8DE110BDF0}"/>
              </a:ext>
            </a:extLst>
          </p:cNvPr>
          <p:cNvPicPr>
            <a:picLocks noChangeAspect="1"/>
          </p:cNvPicPr>
          <p:nvPr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95" y="4025109"/>
            <a:ext cx="1033746" cy="26393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04916D0-D7B7-4B11-AE33-83CCE53507C5}"/>
              </a:ext>
            </a:extLst>
          </p:cNvPr>
          <p:cNvPicPr>
            <a:picLocks noChangeAspect="1"/>
          </p:cNvPicPr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742" y="5338276"/>
            <a:ext cx="848492" cy="21467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EB802FE-74B4-44E3-92D2-D2C76F97AE83}"/>
              </a:ext>
            </a:extLst>
          </p:cNvPr>
          <p:cNvPicPr>
            <a:picLocks noChangeAspect="1"/>
          </p:cNvPicPr>
          <p:nvPr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2576" y="3648768"/>
            <a:ext cx="849801" cy="22058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0B342EF-AD7A-4C04-827F-1B5752DE86A4}"/>
              </a:ext>
            </a:extLst>
          </p:cNvPr>
          <p:cNvPicPr>
            <a:picLocks noChangeAspect="1"/>
          </p:cNvPicPr>
          <p:nvPr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45" y="3783749"/>
            <a:ext cx="886489" cy="524349"/>
          </a:xfrm>
          <a:prstGeom prst="rect">
            <a:avLst/>
          </a:prstGeom>
        </p:spPr>
      </p:pic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9E054B14-2FB0-4D00-9CF8-C07DB8010D56}"/>
              </a:ext>
            </a:extLst>
          </p:cNvPr>
          <p:cNvPicPr>
            <a:picLocks noChangeAspect="1"/>
          </p:cNvPicPr>
          <p:nvPr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824" y="5667298"/>
            <a:ext cx="1375684" cy="234159"/>
          </a:xfrm>
          <a:prstGeom prst="rect">
            <a:avLst/>
          </a:prstGeom>
        </p:spPr>
      </p:pic>
      <p:pic>
        <p:nvPicPr>
          <p:cNvPr id="90" name="Picture 89" descr="A close up of a logo&#10;&#10;Description automatically generated">
            <a:extLst>
              <a:ext uri="{FF2B5EF4-FFF2-40B4-BE49-F238E27FC236}">
                <a16:creationId xmlns:a16="http://schemas.microsoft.com/office/drawing/2014/main" id="{BAE8F9B0-42BE-45C9-A17E-1F4FE59B5C5F}"/>
              </a:ext>
            </a:extLst>
          </p:cNvPr>
          <p:cNvPicPr>
            <a:picLocks noChangeAspect="1"/>
          </p:cNvPicPr>
          <p:nvPr/>
        </p:nvPicPr>
        <p:blipFill>
          <a:blip r:embed="rId8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416" y="3053173"/>
            <a:ext cx="592998" cy="51982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5938FF0-00CC-411C-95C9-2A7ABFFFEDB5}"/>
              </a:ext>
            </a:extLst>
          </p:cNvPr>
          <p:cNvPicPr>
            <a:picLocks noChangeAspect="1"/>
          </p:cNvPicPr>
          <p:nvPr/>
        </p:nvPicPr>
        <p:blipFill>
          <a:blip r:embed="rId8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45" y="5802230"/>
            <a:ext cx="811259" cy="19677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4D7915D-F795-4543-9A38-AA87F599FDC1}"/>
              </a:ext>
            </a:extLst>
          </p:cNvPr>
          <p:cNvPicPr>
            <a:picLocks noChangeAspect="1"/>
          </p:cNvPicPr>
          <p:nvPr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784" y="5715300"/>
            <a:ext cx="543034" cy="35123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02A9480-7E48-4CB4-8976-662905D01BD3}"/>
              </a:ext>
            </a:extLst>
          </p:cNvPr>
          <p:cNvPicPr>
            <a:picLocks noChangeAspect="1"/>
          </p:cNvPicPr>
          <p:nvPr/>
        </p:nvPicPr>
        <p:blipFill>
          <a:blip r:embed="rId8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474" y="5331195"/>
            <a:ext cx="401896" cy="353475"/>
          </a:xfrm>
          <a:prstGeom prst="rect">
            <a:avLst/>
          </a:prstGeom>
        </p:spPr>
      </p:pic>
      <p:pic>
        <p:nvPicPr>
          <p:cNvPr id="94" name="Picture 93" descr="A close up of a building&#10;&#10;Description automatically generated">
            <a:extLst>
              <a:ext uri="{FF2B5EF4-FFF2-40B4-BE49-F238E27FC236}">
                <a16:creationId xmlns:a16="http://schemas.microsoft.com/office/drawing/2014/main" id="{9DF1CE1B-B68C-48CD-A7A8-21D6840B2D4C}"/>
              </a:ext>
            </a:extLst>
          </p:cNvPr>
          <p:cNvPicPr>
            <a:picLocks noChangeAspect="1"/>
          </p:cNvPicPr>
          <p:nvPr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04" y="871806"/>
            <a:ext cx="586648" cy="58664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7FC4D0B-EA1B-404B-8878-AFD573066AA5}"/>
              </a:ext>
            </a:extLst>
          </p:cNvPr>
          <p:cNvPicPr>
            <a:picLocks noChangeAspect="1"/>
          </p:cNvPicPr>
          <p:nvPr/>
        </p:nvPicPr>
        <p:blipFill>
          <a:blip r:embed="rId8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179" y="3545319"/>
            <a:ext cx="707568" cy="331271"/>
          </a:xfrm>
          <a:prstGeom prst="rect">
            <a:avLst/>
          </a:prstGeom>
        </p:spPr>
      </p:pic>
      <p:pic>
        <p:nvPicPr>
          <p:cNvPr id="96" name="Picture 95" descr="A close up of a sign&#10;&#10;Description automatically generated">
            <a:extLst>
              <a:ext uri="{FF2B5EF4-FFF2-40B4-BE49-F238E27FC236}">
                <a16:creationId xmlns:a16="http://schemas.microsoft.com/office/drawing/2014/main" id="{4709A9BE-EDD7-4BD2-99BE-D9CC92BC7E11}"/>
              </a:ext>
            </a:extLst>
          </p:cNvPr>
          <p:cNvPicPr>
            <a:picLocks noChangeAspect="1"/>
          </p:cNvPicPr>
          <p:nvPr/>
        </p:nvPicPr>
        <p:blipFill>
          <a:blip r:embed="rId8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026" y="3076894"/>
            <a:ext cx="986702" cy="247725"/>
          </a:xfrm>
          <a:prstGeom prst="rect">
            <a:avLst/>
          </a:prstGeom>
        </p:spPr>
      </p:pic>
      <p:pic>
        <p:nvPicPr>
          <p:cNvPr id="97" name="Picture 96" descr="A picture containing object&#10;&#10;Description automatically generated">
            <a:extLst>
              <a:ext uri="{FF2B5EF4-FFF2-40B4-BE49-F238E27FC236}">
                <a16:creationId xmlns:a16="http://schemas.microsoft.com/office/drawing/2014/main" id="{D4834252-FD46-43CB-AFA3-EADBCE7F28D7}"/>
              </a:ext>
            </a:extLst>
          </p:cNvPr>
          <p:cNvPicPr>
            <a:picLocks noChangeAspect="1"/>
          </p:cNvPicPr>
          <p:nvPr/>
        </p:nvPicPr>
        <p:blipFill>
          <a:blip r:embed="rId8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127" y="5420836"/>
            <a:ext cx="872256" cy="230127"/>
          </a:xfrm>
          <a:prstGeom prst="rect">
            <a:avLst/>
          </a:prstGeom>
        </p:spPr>
      </p:pic>
      <p:pic>
        <p:nvPicPr>
          <p:cNvPr id="98" name="Picture 97" descr="A close up of a screen&#10;&#10;Description automatically generated">
            <a:extLst>
              <a:ext uri="{FF2B5EF4-FFF2-40B4-BE49-F238E27FC236}">
                <a16:creationId xmlns:a16="http://schemas.microsoft.com/office/drawing/2014/main" id="{621075A4-2495-4D76-88C6-C13D4649741C}"/>
              </a:ext>
            </a:extLst>
          </p:cNvPr>
          <p:cNvPicPr>
            <a:picLocks noChangeAspect="1"/>
          </p:cNvPicPr>
          <p:nvPr/>
        </p:nvPicPr>
        <p:blipFill>
          <a:blip r:embed="rId8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672" y="5521044"/>
            <a:ext cx="878521" cy="257914"/>
          </a:xfrm>
          <a:prstGeom prst="rect">
            <a:avLst/>
          </a:prstGeom>
        </p:spPr>
      </p:pic>
      <p:pic>
        <p:nvPicPr>
          <p:cNvPr id="99" name="Picture 98" descr="A close up of a sign&#10;&#10;Description automatically generated">
            <a:extLst>
              <a:ext uri="{FF2B5EF4-FFF2-40B4-BE49-F238E27FC236}">
                <a16:creationId xmlns:a16="http://schemas.microsoft.com/office/drawing/2014/main" id="{DF6E2FB3-1C26-482A-B687-87B35CB1B807}"/>
              </a:ext>
            </a:extLst>
          </p:cNvPr>
          <p:cNvPicPr>
            <a:picLocks noChangeAspect="1"/>
          </p:cNvPicPr>
          <p:nvPr/>
        </p:nvPicPr>
        <p:blipFill>
          <a:blip r:embed="rId8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49" y="6182200"/>
            <a:ext cx="1195654" cy="12210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2D45EB0-0DDF-4D3C-B207-762BF12C90BA}"/>
              </a:ext>
            </a:extLst>
          </p:cNvPr>
          <p:cNvPicPr>
            <a:picLocks noChangeAspect="1"/>
          </p:cNvPicPr>
          <p:nvPr/>
        </p:nvPicPr>
        <p:blipFill rotWithShape="1">
          <a:blip r:embed="rId9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156" y="5916113"/>
            <a:ext cx="764832" cy="443424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F280BBD-0766-4C74-941E-45F8D8D53A7B}"/>
              </a:ext>
            </a:extLst>
          </p:cNvPr>
          <p:cNvPicPr>
            <a:picLocks noChangeAspect="1"/>
          </p:cNvPicPr>
          <p:nvPr/>
        </p:nvPicPr>
        <p:blipFill>
          <a:blip r:embed="rId9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732" y="5126625"/>
            <a:ext cx="941615" cy="192330"/>
          </a:xfrm>
          <a:prstGeom prst="rect">
            <a:avLst/>
          </a:prstGeom>
        </p:spPr>
      </p:pic>
      <p:pic>
        <p:nvPicPr>
          <p:cNvPr id="102" name="Picture 10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B710B5D-67BC-44D1-86A1-DD284D118A14}"/>
              </a:ext>
            </a:extLst>
          </p:cNvPr>
          <p:cNvPicPr>
            <a:picLocks noChangeAspect="1"/>
          </p:cNvPicPr>
          <p:nvPr/>
        </p:nvPicPr>
        <p:blipFill>
          <a:blip r:embed="rId9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957" y="3141948"/>
            <a:ext cx="739453" cy="200367"/>
          </a:xfrm>
          <a:prstGeom prst="rect">
            <a:avLst/>
          </a:prstGeom>
        </p:spPr>
      </p:pic>
      <p:pic>
        <p:nvPicPr>
          <p:cNvPr id="103" name="Picture 102" descr="A close up of a logo&#10;&#10;Description automatically generated">
            <a:extLst>
              <a:ext uri="{FF2B5EF4-FFF2-40B4-BE49-F238E27FC236}">
                <a16:creationId xmlns:a16="http://schemas.microsoft.com/office/drawing/2014/main" id="{12C82095-9469-473E-B6FF-492132EC2BD0}"/>
              </a:ext>
            </a:extLst>
          </p:cNvPr>
          <p:cNvPicPr>
            <a:picLocks noChangeAspect="1"/>
          </p:cNvPicPr>
          <p:nvPr/>
        </p:nvPicPr>
        <p:blipFill>
          <a:blip r:embed="rId9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058" y="4976304"/>
            <a:ext cx="1261455" cy="32744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010087E-1387-4253-B0FD-2E47B7DDE195}"/>
              </a:ext>
            </a:extLst>
          </p:cNvPr>
          <p:cNvPicPr>
            <a:picLocks noChangeAspect="1"/>
          </p:cNvPicPr>
          <p:nvPr/>
        </p:nvPicPr>
        <p:blipFill>
          <a:blip r:embed="rId9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114" y="3341605"/>
            <a:ext cx="932589" cy="162707"/>
          </a:xfrm>
          <a:prstGeom prst="rect">
            <a:avLst/>
          </a:prstGeom>
        </p:spPr>
      </p:pic>
      <p:pic>
        <p:nvPicPr>
          <p:cNvPr id="105" name="Picture 10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54327C1-483D-42C2-AF7F-7A43ED2FA56D}"/>
              </a:ext>
            </a:extLst>
          </p:cNvPr>
          <p:cNvPicPr>
            <a:picLocks noChangeAspect="1"/>
          </p:cNvPicPr>
          <p:nvPr/>
        </p:nvPicPr>
        <p:blipFill>
          <a:blip r:embed="rId9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887" y="933663"/>
            <a:ext cx="293790" cy="293790"/>
          </a:xfrm>
          <a:prstGeom prst="rect">
            <a:avLst/>
          </a:prstGeom>
        </p:spPr>
      </p:pic>
      <p:pic>
        <p:nvPicPr>
          <p:cNvPr id="106" name="Picture 105" descr="A picture containing object&#10;&#10;Description automatically generated">
            <a:extLst>
              <a:ext uri="{FF2B5EF4-FFF2-40B4-BE49-F238E27FC236}">
                <a16:creationId xmlns:a16="http://schemas.microsoft.com/office/drawing/2014/main" id="{3B714566-A79C-4E13-8F74-85818AB9D046}"/>
              </a:ext>
            </a:extLst>
          </p:cNvPr>
          <p:cNvPicPr>
            <a:picLocks noChangeAspect="1"/>
          </p:cNvPicPr>
          <p:nvPr/>
        </p:nvPicPr>
        <p:blipFill>
          <a:blip r:embed="rId9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66" y="2034944"/>
            <a:ext cx="598326" cy="30552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AB5AE70-6C9D-4C41-AAD3-70B9834AD2DC}"/>
              </a:ext>
            </a:extLst>
          </p:cNvPr>
          <p:cNvPicPr>
            <a:picLocks noChangeAspect="1"/>
          </p:cNvPicPr>
          <p:nvPr/>
        </p:nvPicPr>
        <p:blipFill>
          <a:blip r:embed="rId9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5300" y="2105588"/>
            <a:ext cx="466700" cy="466700"/>
          </a:xfrm>
          <a:prstGeom prst="rect">
            <a:avLst/>
          </a:prstGeom>
        </p:spPr>
      </p:pic>
      <p:pic>
        <p:nvPicPr>
          <p:cNvPr id="108" name="Picture 107" descr="A close up of a logo&#10;&#10;Description automatically generated">
            <a:extLst>
              <a:ext uri="{FF2B5EF4-FFF2-40B4-BE49-F238E27FC236}">
                <a16:creationId xmlns:a16="http://schemas.microsoft.com/office/drawing/2014/main" id="{07D0ED78-C121-48F3-9E0D-9731FE2532FC}"/>
              </a:ext>
            </a:extLst>
          </p:cNvPr>
          <p:cNvPicPr>
            <a:picLocks noChangeAspect="1"/>
          </p:cNvPicPr>
          <p:nvPr/>
        </p:nvPicPr>
        <p:blipFill>
          <a:blip r:embed="rId9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3" y="4398412"/>
            <a:ext cx="1025044" cy="187561"/>
          </a:xfrm>
          <a:prstGeom prst="rect">
            <a:avLst/>
          </a:prstGeom>
        </p:spPr>
      </p:pic>
      <p:pic>
        <p:nvPicPr>
          <p:cNvPr id="109" name="Picture 108" descr="A picture containing clipart&#10;&#10;Description automatically generated">
            <a:extLst>
              <a:ext uri="{FF2B5EF4-FFF2-40B4-BE49-F238E27FC236}">
                <a16:creationId xmlns:a16="http://schemas.microsoft.com/office/drawing/2014/main" id="{547ABD8C-30AC-4975-B457-E87304419260}"/>
              </a:ext>
            </a:extLst>
          </p:cNvPr>
          <p:cNvPicPr>
            <a:picLocks noChangeAspect="1"/>
          </p:cNvPicPr>
          <p:nvPr/>
        </p:nvPicPr>
        <p:blipFill>
          <a:blip r:embed="rId9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057" y="4335179"/>
            <a:ext cx="716862" cy="24211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7E961CEE-028F-4729-98F4-1C670774D470}"/>
              </a:ext>
            </a:extLst>
          </p:cNvPr>
          <p:cNvPicPr>
            <a:picLocks noChangeAspect="1"/>
          </p:cNvPicPr>
          <p:nvPr/>
        </p:nvPicPr>
        <p:blipFill>
          <a:blip r:embed="rId10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229" y="4438564"/>
            <a:ext cx="707569" cy="145263"/>
          </a:xfrm>
          <a:prstGeom prst="rect">
            <a:avLst/>
          </a:prstGeom>
        </p:spPr>
      </p:pic>
      <p:pic>
        <p:nvPicPr>
          <p:cNvPr id="111" name="Picture 110" descr="A drawing of a face&#10;&#10;Description automatically generated">
            <a:extLst>
              <a:ext uri="{FF2B5EF4-FFF2-40B4-BE49-F238E27FC236}">
                <a16:creationId xmlns:a16="http://schemas.microsoft.com/office/drawing/2014/main" id="{D9598487-AC61-4285-A660-8CD080C88061}"/>
              </a:ext>
            </a:extLst>
          </p:cNvPr>
          <p:cNvPicPr>
            <a:picLocks noChangeAspect="1"/>
          </p:cNvPicPr>
          <p:nvPr/>
        </p:nvPicPr>
        <p:blipFill>
          <a:blip r:embed="rId10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615" y="5584108"/>
            <a:ext cx="334969" cy="33496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B287807C-E00D-4880-B06A-0C10D945AF99}"/>
              </a:ext>
            </a:extLst>
          </p:cNvPr>
          <p:cNvPicPr>
            <a:picLocks noChangeAspect="1"/>
          </p:cNvPicPr>
          <p:nvPr/>
        </p:nvPicPr>
        <p:blipFill>
          <a:blip r:embed="rId10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591" y="4555175"/>
            <a:ext cx="819104" cy="319450"/>
          </a:xfrm>
          <a:prstGeom prst="rect">
            <a:avLst/>
          </a:prstGeom>
        </p:spPr>
      </p:pic>
      <p:pic>
        <p:nvPicPr>
          <p:cNvPr id="113" name="Picture 112" descr="A close up of a sign&#10;&#10;Description automatically generated">
            <a:extLst>
              <a:ext uri="{FF2B5EF4-FFF2-40B4-BE49-F238E27FC236}">
                <a16:creationId xmlns:a16="http://schemas.microsoft.com/office/drawing/2014/main" id="{E95C7E81-FC9F-4D67-85BD-24B3DD5ED9B2}"/>
              </a:ext>
            </a:extLst>
          </p:cNvPr>
          <p:cNvPicPr>
            <a:picLocks noChangeAspect="1"/>
          </p:cNvPicPr>
          <p:nvPr/>
        </p:nvPicPr>
        <p:blipFill>
          <a:blip r:embed="rId10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973" y="4540527"/>
            <a:ext cx="723498" cy="142328"/>
          </a:xfrm>
          <a:prstGeom prst="rect">
            <a:avLst/>
          </a:prstGeom>
        </p:spPr>
      </p:pic>
      <p:pic>
        <p:nvPicPr>
          <p:cNvPr id="114" name="Picture 113" descr="A picture containing text&#10;&#10;Description automatically generated">
            <a:extLst>
              <a:ext uri="{FF2B5EF4-FFF2-40B4-BE49-F238E27FC236}">
                <a16:creationId xmlns:a16="http://schemas.microsoft.com/office/drawing/2014/main" id="{95AA4275-1741-4A74-9981-FBB567818200}"/>
              </a:ext>
            </a:extLst>
          </p:cNvPr>
          <p:cNvPicPr>
            <a:picLocks noChangeAspect="1"/>
          </p:cNvPicPr>
          <p:nvPr/>
        </p:nvPicPr>
        <p:blipFill>
          <a:blip r:embed="rId10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743" y="4351147"/>
            <a:ext cx="617430" cy="246972"/>
          </a:xfrm>
          <a:prstGeom prst="rect">
            <a:avLst/>
          </a:prstGeom>
        </p:spPr>
      </p:pic>
      <p:pic>
        <p:nvPicPr>
          <p:cNvPr id="115" name="Picture 1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F64222A-225D-436A-A499-E3B1E802E738}"/>
              </a:ext>
            </a:extLst>
          </p:cNvPr>
          <p:cNvPicPr>
            <a:picLocks noChangeAspect="1"/>
          </p:cNvPicPr>
          <p:nvPr/>
        </p:nvPicPr>
        <p:blipFill>
          <a:blip r:embed="rId10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783" y="5081401"/>
            <a:ext cx="810550" cy="21438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5718DC5-5C31-4599-A799-B74300FDFC2D}"/>
              </a:ext>
            </a:extLst>
          </p:cNvPr>
          <p:cNvPicPr>
            <a:picLocks noChangeAspect="1"/>
          </p:cNvPicPr>
          <p:nvPr/>
        </p:nvPicPr>
        <p:blipFill>
          <a:blip r:embed="rId10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822" y="4742282"/>
            <a:ext cx="987866" cy="214388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40F0514-B439-4917-AEED-210553B54C32}"/>
              </a:ext>
            </a:extLst>
          </p:cNvPr>
          <p:cNvPicPr>
            <a:picLocks noChangeAspect="1"/>
          </p:cNvPicPr>
          <p:nvPr/>
        </p:nvPicPr>
        <p:blipFill>
          <a:blip r:embed="rId10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431" y="5537417"/>
            <a:ext cx="671551" cy="41150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1BED985-DF07-482B-AE8E-0CB2527FCDA1}"/>
              </a:ext>
            </a:extLst>
          </p:cNvPr>
          <p:cNvPicPr>
            <a:picLocks noChangeAspect="1"/>
          </p:cNvPicPr>
          <p:nvPr/>
        </p:nvPicPr>
        <p:blipFill>
          <a:blip r:embed="rId10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146" y="5879203"/>
            <a:ext cx="814118" cy="43304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C341900A-6126-4B74-B3C1-3B1642484ACF}"/>
              </a:ext>
            </a:extLst>
          </p:cNvPr>
          <p:cNvPicPr>
            <a:picLocks noChangeAspect="1"/>
          </p:cNvPicPr>
          <p:nvPr/>
        </p:nvPicPr>
        <p:blipFill>
          <a:blip r:embed="rId10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03" y="5200484"/>
            <a:ext cx="558354" cy="441334"/>
          </a:xfrm>
          <a:prstGeom prst="rect">
            <a:avLst/>
          </a:prstGeom>
        </p:spPr>
      </p:pic>
      <p:pic>
        <p:nvPicPr>
          <p:cNvPr id="120" name="Picture 119" descr="A close up of a sign&#10;&#10;Description automatically generated">
            <a:extLst>
              <a:ext uri="{FF2B5EF4-FFF2-40B4-BE49-F238E27FC236}">
                <a16:creationId xmlns:a16="http://schemas.microsoft.com/office/drawing/2014/main" id="{3AB89C6E-A67B-477C-B3D1-5C0610FC3F77}"/>
              </a:ext>
            </a:extLst>
          </p:cNvPr>
          <p:cNvPicPr>
            <a:picLocks noChangeAspect="1"/>
          </p:cNvPicPr>
          <p:nvPr/>
        </p:nvPicPr>
        <p:blipFill>
          <a:blip r:embed="rId1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27" y="4899551"/>
            <a:ext cx="484528" cy="464018"/>
          </a:xfrm>
          <a:prstGeom prst="rect">
            <a:avLst/>
          </a:prstGeom>
        </p:spPr>
      </p:pic>
      <p:pic>
        <p:nvPicPr>
          <p:cNvPr id="121" name="Picture 120" descr="A close up of a logo&#10;&#10;Description automatically generated">
            <a:extLst>
              <a:ext uri="{FF2B5EF4-FFF2-40B4-BE49-F238E27FC236}">
                <a16:creationId xmlns:a16="http://schemas.microsoft.com/office/drawing/2014/main" id="{FD26F14A-E262-4AFC-82EF-5C26987B1849}"/>
              </a:ext>
            </a:extLst>
          </p:cNvPr>
          <p:cNvPicPr>
            <a:picLocks noChangeAspect="1"/>
          </p:cNvPicPr>
          <p:nvPr/>
        </p:nvPicPr>
        <p:blipFill rotWithShape="1">
          <a:blip r:embed="rId1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25"/>
          <a:stretch/>
        </p:blipFill>
        <p:spPr>
          <a:xfrm>
            <a:off x="5153609" y="4617121"/>
            <a:ext cx="612219" cy="270675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5D0B637-C6F4-4840-8D81-F51C373977ED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469" y="4355140"/>
            <a:ext cx="1572864" cy="187405"/>
          </a:xfrm>
          <a:prstGeom prst="rect">
            <a:avLst/>
          </a:prstGeom>
        </p:spPr>
      </p:pic>
      <p:pic>
        <p:nvPicPr>
          <p:cNvPr id="123" name="Picture 122" descr="A close up of a sign&#10;&#10;Description automatically generated">
            <a:extLst>
              <a:ext uri="{FF2B5EF4-FFF2-40B4-BE49-F238E27FC236}">
                <a16:creationId xmlns:a16="http://schemas.microsoft.com/office/drawing/2014/main" id="{5941312C-72E6-4077-A6E9-E63159D0DE87}"/>
              </a:ext>
            </a:extLst>
          </p:cNvPr>
          <p:cNvPicPr>
            <a:picLocks noChangeAspect="1"/>
          </p:cNvPicPr>
          <p:nvPr/>
        </p:nvPicPr>
        <p:blipFill>
          <a:blip r:embed="rId1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092" y="5319005"/>
            <a:ext cx="646173" cy="29514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0A88D82-7D86-40DB-BC6A-DCB016F5847B}"/>
              </a:ext>
            </a:extLst>
          </p:cNvPr>
          <p:cNvPicPr>
            <a:picLocks noChangeAspect="1"/>
          </p:cNvPicPr>
          <p:nvPr/>
        </p:nvPicPr>
        <p:blipFill>
          <a:blip r:embed="rId1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2" y="4655809"/>
            <a:ext cx="960835" cy="22487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C080F8AF-F725-490B-9AE2-16EC3866969D}"/>
              </a:ext>
            </a:extLst>
          </p:cNvPr>
          <p:cNvPicPr>
            <a:picLocks noChangeAspect="1"/>
          </p:cNvPicPr>
          <p:nvPr/>
        </p:nvPicPr>
        <p:blipFill>
          <a:blip r:embed="rId1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933" y="3613719"/>
            <a:ext cx="878610" cy="366399"/>
          </a:xfrm>
          <a:prstGeom prst="rect">
            <a:avLst/>
          </a:prstGeom>
        </p:spPr>
      </p:pic>
      <p:pic>
        <p:nvPicPr>
          <p:cNvPr id="126" name="Picture 125" descr="A close up of a logo&#10;&#10;Description automatically generated">
            <a:extLst>
              <a:ext uri="{FF2B5EF4-FFF2-40B4-BE49-F238E27FC236}">
                <a16:creationId xmlns:a16="http://schemas.microsoft.com/office/drawing/2014/main" id="{E68C76CF-6A3B-4B2F-B74B-F61B9E42FE00}"/>
              </a:ext>
            </a:extLst>
          </p:cNvPr>
          <p:cNvPicPr>
            <a:picLocks noChangeAspect="1"/>
          </p:cNvPicPr>
          <p:nvPr/>
        </p:nvPicPr>
        <p:blipFill>
          <a:blip r:embed="rId1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977" y="4662513"/>
            <a:ext cx="986704" cy="18474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F63E4146-0E9D-498A-9152-CC7A815ACAE4}"/>
              </a:ext>
            </a:extLst>
          </p:cNvPr>
          <p:cNvPicPr>
            <a:picLocks noChangeAspect="1"/>
          </p:cNvPicPr>
          <p:nvPr/>
        </p:nvPicPr>
        <p:blipFill>
          <a:blip r:embed="rId1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899" y="5401557"/>
            <a:ext cx="714094" cy="361606"/>
          </a:xfrm>
          <a:prstGeom prst="rect">
            <a:avLst/>
          </a:prstGeom>
        </p:spPr>
      </p:pic>
      <p:pic>
        <p:nvPicPr>
          <p:cNvPr id="128" name="Picture 12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EFFCDEB7-6E3E-4C79-871F-664141545367}"/>
              </a:ext>
            </a:extLst>
          </p:cNvPr>
          <p:cNvPicPr>
            <a:picLocks noChangeAspect="1"/>
          </p:cNvPicPr>
          <p:nvPr/>
        </p:nvPicPr>
        <p:blipFill>
          <a:blip r:embed="rId1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389" y="4671693"/>
            <a:ext cx="1017968" cy="346542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9FF81B0D-6657-4B72-A0AC-613039A00A4B}"/>
              </a:ext>
            </a:extLst>
          </p:cNvPr>
          <p:cNvPicPr>
            <a:picLocks noChangeAspect="1"/>
          </p:cNvPicPr>
          <p:nvPr/>
        </p:nvPicPr>
        <p:blipFill>
          <a:blip r:embed="rId1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739" y="4864127"/>
            <a:ext cx="555840" cy="555840"/>
          </a:xfrm>
          <a:prstGeom prst="rect">
            <a:avLst/>
          </a:prstGeom>
        </p:spPr>
      </p:pic>
      <p:pic>
        <p:nvPicPr>
          <p:cNvPr id="130" name="Picture 12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7DF4FA5-6D56-4C84-8444-46554888BC3B}"/>
              </a:ext>
            </a:extLst>
          </p:cNvPr>
          <p:cNvPicPr>
            <a:picLocks noChangeAspect="1"/>
          </p:cNvPicPr>
          <p:nvPr/>
        </p:nvPicPr>
        <p:blipFill>
          <a:blip r:embed="rId1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703" y="5679826"/>
            <a:ext cx="511036" cy="599615"/>
          </a:xfrm>
          <a:prstGeom prst="rect">
            <a:avLst/>
          </a:prstGeom>
        </p:spPr>
      </p:pic>
      <p:pic>
        <p:nvPicPr>
          <p:cNvPr id="131" name="Picture 130" descr="A close up of a logo&#10;&#10;Description automatically generated">
            <a:extLst>
              <a:ext uri="{FF2B5EF4-FFF2-40B4-BE49-F238E27FC236}">
                <a16:creationId xmlns:a16="http://schemas.microsoft.com/office/drawing/2014/main" id="{0ABEFB06-95B3-4BC6-916B-8E9BC8F047C6}"/>
              </a:ext>
            </a:extLst>
          </p:cNvPr>
          <p:cNvPicPr>
            <a:picLocks noChangeAspect="1"/>
          </p:cNvPicPr>
          <p:nvPr/>
        </p:nvPicPr>
        <p:blipFill>
          <a:blip r:embed="rId1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634" y="5414605"/>
            <a:ext cx="960030" cy="381699"/>
          </a:xfrm>
          <a:prstGeom prst="rect">
            <a:avLst/>
          </a:prstGeom>
        </p:spPr>
      </p:pic>
      <p:pic>
        <p:nvPicPr>
          <p:cNvPr id="132" name="Picture 131" descr="A drawing of a flag&#10;&#10;Description automatically generated">
            <a:extLst>
              <a:ext uri="{FF2B5EF4-FFF2-40B4-BE49-F238E27FC236}">
                <a16:creationId xmlns:a16="http://schemas.microsoft.com/office/drawing/2014/main" id="{C9B4AC8C-382A-40DA-BB76-EB39A2A88B45}"/>
              </a:ext>
            </a:extLst>
          </p:cNvPr>
          <p:cNvPicPr>
            <a:picLocks noChangeAspect="1"/>
          </p:cNvPicPr>
          <p:nvPr/>
        </p:nvPicPr>
        <p:blipFill>
          <a:blip r:embed="rId1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3" y="4620709"/>
            <a:ext cx="693503" cy="197723"/>
          </a:xfrm>
          <a:prstGeom prst="rect">
            <a:avLst/>
          </a:prstGeom>
        </p:spPr>
      </p:pic>
      <p:pic>
        <p:nvPicPr>
          <p:cNvPr id="133" name="Picture 132" descr="A close up of a logo&#10;&#10;Description automatically generated">
            <a:extLst>
              <a:ext uri="{FF2B5EF4-FFF2-40B4-BE49-F238E27FC236}">
                <a16:creationId xmlns:a16="http://schemas.microsoft.com/office/drawing/2014/main" id="{076384EF-57A7-4EE9-B5FB-C363BD6B68CF}"/>
              </a:ext>
            </a:extLst>
          </p:cNvPr>
          <p:cNvPicPr>
            <a:picLocks noChangeAspect="1"/>
          </p:cNvPicPr>
          <p:nvPr/>
        </p:nvPicPr>
        <p:blipFill rotWithShape="1">
          <a:blip r:embed="rId1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81043" y="4590589"/>
            <a:ext cx="814931" cy="272552"/>
          </a:xfrm>
          <a:prstGeom prst="rect">
            <a:avLst/>
          </a:prstGeom>
        </p:spPr>
      </p:pic>
      <p:pic>
        <p:nvPicPr>
          <p:cNvPr id="134" name="Picture 133" descr="A close up of a sign&#10;&#10;Description automatically generated">
            <a:extLst>
              <a:ext uri="{FF2B5EF4-FFF2-40B4-BE49-F238E27FC236}">
                <a16:creationId xmlns:a16="http://schemas.microsoft.com/office/drawing/2014/main" id="{170940EC-7DE9-4439-A139-602CAF62D605}"/>
              </a:ext>
            </a:extLst>
          </p:cNvPr>
          <p:cNvPicPr>
            <a:picLocks noChangeAspect="1"/>
          </p:cNvPicPr>
          <p:nvPr/>
        </p:nvPicPr>
        <p:blipFill>
          <a:blip r:embed="rId1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612" y="5100300"/>
            <a:ext cx="715598" cy="20036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121F26EA-5133-4913-8037-A22056BF82F3}"/>
              </a:ext>
            </a:extLst>
          </p:cNvPr>
          <p:cNvPicPr>
            <a:picLocks noChangeAspect="1"/>
          </p:cNvPicPr>
          <p:nvPr/>
        </p:nvPicPr>
        <p:blipFill>
          <a:blip r:embed="rId1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686" y="5848348"/>
            <a:ext cx="559887" cy="218191"/>
          </a:xfrm>
          <a:prstGeom prst="rect">
            <a:avLst/>
          </a:prstGeom>
        </p:spPr>
      </p:pic>
      <p:pic>
        <p:nvPicPr>
          <p:cNvPr id="136" name="Picture 135" descr="A close up of a sign&#10;&#10;Description automatically generated">
            <a:extLst>
              <a:ext uri="{FF2B5EF4-FFF2-40B4-BE49-F238E27FC236}">
                <a16:creationId xmlns:a16="http://schemas.microsoft.com/office/drawing/2014/main" id="{E07003AE-C0B1-4C7B-B1DD-983C5CB0C981}"/>
              </a:ext>
            </a:extLst>
          </p:cNvPr>
          <p:cNvPicPr>
            <a:picLocks noChangeAspect="1"/>
          </p:cNvPicPr>
          <p:nvPr/>
        </p:nvPicPr>
        <p:blipFill>
          <a:blip r:embed="rId1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788" y="4651644"/>
            <a:ext cx="899487" cy="313863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9075B196-700D-4FC8-8420-3CE7F2D6A14C}"/>
              </a:ext>
            </a:extLst>
          </p:cNvPr>
          <p:cNvPicPr>
            <a:picLocks noChangeAspect="1"/>
          </p:cNvPicPr>
          <p:nvPr/>
        </p:nvPicPr>
        <p:blipFill>
          <a:blip r:embed="rId1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663" y="3347809"/>
            <a:ext cx="630661" cy="368626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59805F3F-C6B2-4630-9D28-12694FB8A8F2}"/>
              </a:ext>
            </a:extLst>
          </p:cNvPr>
          <p:cNvPicPr>
            <a:picLocks noChangeAspect="1"/>
          </p:cNvPicPr>
          <p:nvPr/>
        </p:nvPicPr>
        <p:blipFill>
          <a:blip r:embed="rId1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245" y="1610676"/>
            <a:ext cx="678963" cy="352483"/>
          </a:xfrm>
          <a:prstGeom prst="rect">
            <a:avLst/>
          </a:prstGeom>
        </p:spPr>
      </p:pic>
      <p:pic>
        <p:nvPicPr>
          <p:cNvPr id="139" name="Picture 138" descr="A close up of a logo&#10;&#10;Description automatically generated">
            <a:extLst>
              <a:ext uri="{FF2B5EF4-FFF2-40B4-BE49-F238E27FC236}">
                <a16:creationId xmlns:a16="http://schemas.microsoft.com/office/drawing/2014/main" id="{A1361721-94A9-468B-851A-F7F243A06A57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230" y="6076387"/>
            <a:ext cx="2019927" cy="2062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D913547C-725E-45B7-8C6D-DC87D1F8D1DE}"/>
              </a:ext>
            </a:extLst>
          </p:cNvPr>
          <p:cNvPicPr>
            <a:picLocks noChangeAspect="1"/>
          </p:cNvPicPr>
          <p:nvPr/>
        </p:nvPicPr>
        <p:blipFill>
          <a:blip r:embed="rId1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418" y="4153364"/>
            <a:ext cx="899487" cy="440374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03FE3584-488D-4279-92C2-F42C2FE13086}"/>
              </a:ext>
            </a:extLst>
          </p:cNvPr>
          <p:cNvPicPr>
            <a:picLocks noChangeAspect="1"/>
          </p:cNvPicPr>
          <p:nvPr/>
        </p:nvPicPr>
        <p:blipFill>
          <a:blip r:embed="rId1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2581" y="4191400"/>
            <a:ext cx="865927" cy="456915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EB9A95BB-D1CD-444F-A95F-49D90C602A90}"/>
              </a:ext>
            </a:extLst>
          </p:cNvPr>
          <p:cNvPicPr>
            <a:picLocks noChangeAspect="1"/>
          </p:cNvPicPr>
          <p:nvPr/>
        </p:nvPicPr>
        <p:blipFill>
          <a:blip r:embed="rId1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795" y="4078937"/>
            <a:ext cx="453893" cy="359577"/>
          </a:xfrm>
          <a:prstGeom prst="rect">
            <a:avLst/>
          </a:prstGeom>
        </p:spPr>
      </p:pic>
      <p:pic>
        <p:nvPicPr>
          <p:cNvPr id="143" name="Picture 142" descr="A picture containing aircraft, transport&#10;&#10;Description automatically generated">
            <a:extLst>
              <a:ext uri="{FF2B5EF4-FFF2-40B4-BE49-F238E27FC236}">
                <a16:creationId xmlns:a16="http://schemas.microsoft.com/office/drawing/2014/main" id="{966E6962-2A75-46C2-BC0A-252AECE523CD}"/>
              </a:ext>
            </a:extLst>
          </p:cNvPr>
          <p:cNvPicPr>
            <a:picLocks noChangeAspect="1"/>
          </p:cNvPicPr>
          <p:nvPr/>
        </p:nvPicPr>
        <p:blipFill>
          <a:blip r:embed="rId1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3772" y="5433900"/>
            <a:ext cx="353620" cy="432202"/>
          </a:xfrm>
          <a:prstGeom prst="rect">
            <a:avLst/>
          </a:prstGeom>
        </p:spPr>
      </p:pic>
      <p:pic>
        <p:nvPicPr>
          <p:cNvPr id="144" name="Picture 143" descr="A close up of a sign&#10;&#10;Description automatically generated">
            <a:extLst>
              <a:ext uri="{FF2B5EF4-FFF2-40B4-BE49-F238E27FC236}">
                <a16:creationId xmlns:a16="http://schemas.microsoft.com/office/drawing/2014/main" id="{16C3EB7E-DCF8-44C3-B035-AEAE626F7D23}"/>
              </a:ext>
            </a:extLst>
          </p:cNvPr>
          <p:cNvPicPr>
            <a:picLocks noChangeAspect="1"/>
          </p:cNvPicPr>
          <p:nvPr/>
        </p:nvPicPr>
        <p:blipFill>
          <a:blip r:embed="rId1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609" y="4361759"/>
            <a:ext cx="669602" cy="230799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C53CA72B-C28D-4D2E-85FA-171F9C44554B}"/>
              </a:ext>
            </a:extLst>
          </p:cNvPr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312" y="3858973"/>
            <a:ext cx="1591917" cy="331931"/>
          </a:xfrm>
          <a:prstGeom prst="rect">
            <a:avLst/>
          </a:prstGeom>
        </p:spPr>
      </p:pic>
      <p:pic>
        <p:nvPicPr>
          <p:cNvPr id="146" name="Picture 14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17DCA5-1002-4DEB-8820-4611CE46C5E5}"/>
              </a:ext>
            </a:extLst>
          </p:cNvPr>
          <p:cNvPicPr>
            <a:picLocks noChangeAspect="1"/>
          </p:cNvPicPr>
          <p:nvPr/>
        </p:nvPicPr>
        <p:blipFill>
          <a:blip r:embed="rId1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579" y="3983013"/>
            <a:ext cx="1176119" cy="280267"/>
          </a:xfrm>
          <a:prstGeom prst="rect">
            <a:avLst/>
          </a:prstGeom>
        </p:spPr>
      </p:pic>
      <p:pic>
        <p:nvPicPr>
          <p:cNvPr id="147" name="Picture 146" descr="A close up of a street&#10;&#10;Description automatically generated">
            <a:extLst>
              <a:ext uri="{FF2B5EF4-FFF2-40B4-BE49-F238E27FC236}">
                <a16:creationId xmlns:a16="http://schemas.microsoft.com/office/drawing/2014/main" id="{ECFB0DEC-29A2-4075-9EA3-72918F09B78A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0248" y="3980168"/>
            <a:ext cx="1070148" cy="348121"/>
          </a:xfrm>
          <a:prstGeom prst="rect">
            <a:avLst/>
          </a:prstGeom>
        </p:spPr>
      </p:pic>
      <p:pic>
        <p:nvPicPr>
          <p:cNvPr id="148" name="Picture 147" descr="A close up of a logo&#10;&#10;Description automatically generated">
            <a:extLst>
              <a:ext uri="{FF2B5EF4-FFF2-40B4-BE49-F238E27FC236}">
                <a16:creationId xmlns:a16="http://schemas.microsoft.com/office/drawing/2014/main" id="{01A34286-D2D3-462A-AAEC-6F188930F807}"/>
              </a:ext>
            </a:extLst>
          </p:cNvPr>
          <p:cNvPicPr>
            <a:picLocks noChangeAspect="1"/>
          </p:cNvPicPr>
          <p:nvPr/>
        </p:nvPicPr>
        <p:blipFill>
          <a:blip r:embed="rId1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165" y="4852552"/>
            <a:ext cx="822665" cy="207625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062E7DCB-AE40-4A09-AAF1-8522C994C71E}"/>
              </a:ext>
            </a:extLst>
          </p:cNvPr>
          <p:cNvPicPr>
            <a:picLocks noChangeAspect="1"/>
          </p:cNvPicPr>
          <p:nvPr/>
        </p:nvPicPr>
        <p:blipFill>
          <a:blip r:embed="rId1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080" y="5956298"/>
            <a:ext cx="479848" cy="402255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B0FB4DB0-EF0E-4579-B99E-C12333EFF70F}"/>
              </a:ext>
            </a:extLst>
          </p:cNvPr>
          <p:cNvPicPr>
            <a:picLocks noChangeAspect="1"/>
          </p:cNvPicPr>
          <p:nvPr/>
        </p:nvPicPr>
        <p:blipFill>
          <a:blip r:embed="rId1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5408" y="2750031"/>
            <a:ext cx="529328" cy="220742"/>
          </a:xfrm>
          <a:prstGeom prst="rect">
            <a:avLst/>
          </a:prstGeom>
        </p:spPr>
      </p:pic>
      <p:pic>
        <p:nvPicPr>
          <p:cNvPr id="151" name="Picture 150" descr="A close up of a logo&#10;&#10;Description automatically generated">
            <a:extLst>
              <a:ext uri="{FF2B5EF4-FFF2-40B4-BE49-F238E27FC236}">
                <a16:creationId xmlns:a16="http://schemas.microsoft.com/office/drawing/2014/main" id="{203D9974-A9C5-4B84-9CC9-2C2971A487C4}"/>
              </a:ext>
            </a:extLst>
          </p:cNvPr>
          <p:cNvPicPr>
            <a:picLocks noChangeAspect="1"/>
          </p:cNvPicPr>
          <p:nvPr/>
        </p:nvPicPr>
        <p:blipFill>
          <a:blip r:embed="rId1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651" y="1478206"/>
            <a:ext cx="399151" cy="359236"/>
          </a:xfrm>
          <a:prstGeom prst="rect">
            <a:avLst/>
          </a:prstGeom>
        </p:spPr>
      </p:pic>
      <p:pic>
        <p:nvPicPr>
          <p:cNvPr id="152" name="Picture 151" descr="A close up of a logo&#10;&#10;Description automatically generated">
            <a:extLst>
              <a:ext uri="{FF2B5EF4-FFF2-40B4-BE49-F238E27FC236}">
                <a16:creationId xmlns:a16="http://schemas.microsoft.com/office/drawing/2014/main" id="{B6C78D60-791B-4941-8103-34491C55B314}"/>
              </a:ext>
            </a:extLst>
          </p:cNvPr>
          <p:cNvPicPr>
            <a:picLocks noChangeAspect="1"/>
          </p:cNvPicPr>
          <p:nvPr/>
        </p:nvPicPr>
        <p:blipFill>
          <a:blip r:embed="rId1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341" y="5396660"/>
            <a:ext cx="1412546" cy="204368"/>
          </a:xfrm>
          <a:prstGeom prst="rect">
            <a:avLst/>
          </a:prstGeom>
        </p:spPr>
      </p:pic>
      <p:pic>
        <p:nvPicPr>
          <p:cNvPr id="153" name="Picture 15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5DDD3B-63CF-43B1-9E37-2BB7FE162A77}"/>
              </a:ext>
            </a:extLst>
          </p:cNvPr>
          <p:cNvPicPr>
            <a:picLocks noChangeAspect="1"/>
          </p:cNvPicPr>
          <p:nvPr/>
        </p:nvPicPr>
        <p:blipFill>
          <a:blip r:embed="rId1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422" y="2328719"/>
            <a:ext cx="855266" cy="264725"/>
          </a:xfrm>
          <a:prstGeom prst="rect">
            <a:avLst/>
          </a:prstGeom>
        </p:spPr>
      </p:pic>
      <p:pic>
        <p:nvPicPr>
          <p:cNvPr id="154" name="Picture 153" descr="A picture containing object&#10;&#10;Description automatically generated">
            <a:extLst>
              <a:ext uri="{FF2B5EF4-FFF2-40B4-BE49-F238E27FC236}">
                <a16:creationId xmlns:a16="http://schemas.microsoft.com/office/drawing/2014/main" id="{87B2BC13-0768-46F1-B660-A244FC652964}"/>
              </a:ext>
            </a:extLst>
          </p:cNvPr>
          <p:cNvPicPr>
            <a:picLocks noChangeAspect="1"/>
          </p:cNvPicPr>
          <p:nvPr/>
        </p:nvPicPr>
        <p:blipFill>
          <a:blip r:embed="rId1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791" y="2512044"/>
            <a:ext cx="671018" cy="348358"/>
          </a:xfrm>
          <a:prstGeom prst="rect">
            <a:avLst/>
          </a:prstGeom>
        </p:spPr>
      </p:pic>
      <p:pic>
        <p:nvPicPr>
          <p:cNvPr id="155" name="Picture 154" descr="A close up of a logo&#10;&#10;Description automatically generated">
            <a:extLst>
              <a:ext uri="{FF2B5EF4-FFF2-40B4-BE49-F238E27FC236}">
                <a16:creationId xmlns:a16="http://schemas.microsoft.com/office/drawing/2014/main" id="{9F1C8CC5-CA22-4DA6-9814-2CCC3EEEEC50}"/>
              </a:ext>
            </a:extLst>
          </p:cNvPr>
          <p:cNvPicPr>
            <a:picLocks noChangeAspect="1"/>
          </p:cNvPicPr>
          <p:nvPr/>
        </p:nvPicPr>
        <p:blipFill>
          <a:blip r:embed="rId1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072" y="5062744"/>
            <a:ext cx="954030" cy="251702"/>
          </a:xfrm>
          <a:prstGeom prst="rect">
            <a:avLst/>
          </a:prstGeom>
        </p:spPr>
      </p:pic>
      <p:pic>
        <p:nvPicPr>
          <p:cNvPr id="156" name="Picture 155" descr="A close up of a logo&#10;&#10;Description automatically generated">
            <a:extLst>
              <a:ext uri="{FF2B5EF4-FFF2-40B4-BE49-F238E27FC236}">
                <a16:creationId xmlns:a16="http://schemas.microsoft.com/office/drawing/2014/main" id="{6512F8BF-4B16-4390-ADD0-575D624D2B61}"/>
              </a:ext>
            </a:extLst>
          </p:cNvPr>
          <p:cNvPicPr>
            <a:picLocks noChangeAspect="1"/>
          </p:cNvPicPr>
          <p:nvPr/>
        </p:nvPicPr>
        <p:blipFill>
          <a:blip r:embed="rId1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05" y="2782537"/>
            <a:ext cx="862792" cy="143004"/>
          </a:xfrm>
          <a:prstGeom prst="rect">
            <a:avLst/>
          </a:prstGeom>
        </p:spPr>
      </p:pic>
      <p:pic>
        <p:nvPicPr>
          <p:cNvPr id="157" name="Picture 156" descr="A picture containing clipart&#10;&#10;Description automatically generated">
            <a:extLst>
              <a:ext uri="{FF2B5EF4-FFF2-40B4-BE49-F238E27FC236}">
                <a16:creationId xmlns:a16="http://schemas.microsoft.com/office/drawing/2014/main" id="{5CA60484-389A-438E-82FC-532BFEBDB570}"/>
              </a:ext>
            </a:extLst>
          </p:cNvPr>
          <p:cNvPicPr>
            <a:picLocks noChangeAspect="1"/>
          </p:cNvPicPr>
          <p:nvPr/>
        </p:nvPicPr>
        <p:blipFill>
          <a:blip r:embed="rId1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66" y="3459443"/>
            <a:ext cx="658105" cy="215634"/>
          </a:xfrm>
          <a:prstGeom prst="rect">
            <a:avLst/>
          </a:prstGeom>
        </p:spPr>
      </p:pic>
      <p:pic>
        <p:nvPicPr>
          <p:cNvPr id="158" name="Picture 157" descr="A picture containing object&#10;&#10;Description automatically generated">
            <a:extLst>
              <a:ext uri="{FF2B5EF4-FFF2-40B4-BE49-F238E27FC236}">
                <a16:creationId xmlns:a16="http://schemas.microsoft.com/office/drawing/2014/main" id="{EA9C3022-C289-4BCB-B209-7E407A0591AA}"/>
              </a:ext>
            </a:extLst>
          </p:cNvPr>
          <p:cNvPicPr>
            <a:picLocks noChangeAspect="1"/>
          </p:cNvPicPr>
          <p:nvPr/>
        </p:nvPicPr>
        <p:blipFill>
          <a:blip r:embed="rId1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480" y="4626736"/>
            <a:ext cx="1278092" cy="282812"/>
          </a:xfrm>
          <a:prstGeom prst="rect">
            <a:avLst/>
          </a:prstGeom>
        </p:spPr>
      </p:pic>
      <p:pic>
        <p:nvPicPr>
          <p:cNvPr id="159" name="Picture 158" descr="A close up of a sign&#10;&#10;Description automatically generated">
            <a:extLst>
              <a:ext uri="{FF2B5EF4-FFF2-40B4-BE49-F238E27FC236}">
                <a16:creationId xmlns:a16="http://schemas.microsoft.com/office/drawing/2014/main" id="{D80ADD5A-630C-4B9E-B10D-01D3D73963E6}"/>
              </a:ext>
            </a:extLst>
          </p:cNvPr>
          <p:cNvPicPr>
            <a:picLocks noChangeAspect="1"/>
          </p:cNvPicPr>
          <p:nvPr/>
        </p:nvPicPr>
        <p:blipFill>
          <a:blip r:embed="rId1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377" y="5709247"/>
            <a:ext cx="397931" cy="357292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9EA3F1DF-2299-43DE-8430-57F52461C1EA}"/>
              </a:ext>
            </a:extLst>
          </p:cNvPr>
          <p:cNvPicPr>
            <a:picLocks noChangeAspect="1"/>
          </p:cNvPicPr>
          <p:nvPr/>
        </p:nvPicPr>
        <p:blipFill>
          <a:blip r:embed="rId1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679" y="5634371"/>
            <a:ext cx="781739" cy="381098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0DEF7D66-F42F-4EB8-A1DF-73DB67F390AE}"/>
              </a:ext>
            </a:extLst>
          </p:cNvPr>
          <p:cNvPicPr>
            <a:picLocks noChangeAspect="1"/>
          </p:cNvPicPr>
          <p:nvPr/>
        </p:nvPicPr>
        <p:blipFill>
          <a:blip r:embed="rId1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404" y="5319493"/>
            <a:ext cx="594709" cy="288497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053DF8FD-AE91-4A3C-BFDA-85BDEE377EC8}"/>
              </a:ext>
            </a:extLst>
          </p:cNvPr>
          <p:cNvPicPr>
            <a:picLocks noChangeAspect="1"/>
          </p:cNvPicPr>
          <p:nvPr/>
        </p:nvPicPr>
        <p:blipFill>
          <a:blip r:embed="rId1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854" y="4568557"/>
            <a:ext cx="382307" cy="382307"/>
          </a:xfrm>
          <a:prstGeom prst="rect">
            <a:avLst/>
          </a:prstGeom>
        </p:spPr>
      </p:pic>
      <p:pic>
        <p:nvPicPr>
          <p:cNvPr id="163" name="Picture 162" descr="A picture containing clipart&#10;&#10;Description automatically generated">
            <a:extLst>
              <a:ext uri="{FF2B5EF4-FFF2-40B4-BE49-F238E27FC236}">
                <a16:creationId xmlns:a16="http://schemas.microsoft.com/office/drawing/2014/main" id="{8EE3DC32-9C18-4BE4-947E-B4773F53A747}"/>
              </a:ext>
            </a:extLst>
          </p:cNvPr>
          <p:cNvPicPr>
            <a:picLocks noChangeAspect="1"/>
          </p:cNvPicPr>
          <p:nvPr/>
        </p:nvPicPr>
        <p:blipFill>
          <a:blip r:embed="rId1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975" y="2728103"/>
            <a:ext cx="654829" cy="139325"/>
          </a:xfrm>
          <a:prstGeom prst="rect">
            <a:avLst/>
          </a:prstGeom>
        </p:spPr>
      </p:pic>
      <p:pic>
        <p:nvPicPr>
          <p:cNvPr id="164" name="Picture 163" descr="A close up of a logo&#10;&#10;Description automatically generated">
            <a:extLst>
              <a:ext uri="{FF2B5EF4-FFF2-40B4-BE49-F238E27FC236}">
                <a16:creationId xmlns:a16="http://schemas.microsoft.com/office/drawing/2014/main" id="{F7A8B38A-83A5-4A26-8C9B-D74EC4230DA8}"/>
              </a:ext>
            </a:extLst>
          </p:cNvPr>
          <p:cNvPicPr>
            <a:picLocks noChangeAspect="1"/>
          </p:cNvPicPr>
          <p:nvPr/>
        </p:nvPicPr>
        <p:blipFill>
          <a:blip r:embed="rId1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788" y="2019422"/>
            <a:ext cx="304454" cy="481945"/>
          </a:xfrm>
          <a:prstGeom prst="rect">
            <a:avLst/>
          </a:prstGeom>
        </p:spPr>
      </p:pic>
      <p:pic>
        <p:nvPicPr>
          <p:cNvPr id="165" name="Picture 16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E6B4B43-57A4-4B63-B161-1180B6E841FB}"/>
              </a:ext>
            </a:extLst>
          </p:cNvPr>
          <p:cNvPicPr>
            <a:picLocks noChangeAspect="1"/>
          </p:cNvPicPr>
          <p:nvPr/>
        </p:nvPicPr>
        <p:blipFill>
          <a:blip r:embed="rId1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266" y="2087225"/>
            <a:ext cx="460543" cy="460543"/>
          </a:xfrm>
          <a:prstGeom prst="rect">
            <a:avLst/>
          </a:prstGeom>
        </p:spPr>
      </p:pic>
      <p:pic>
        <p:nvPicPr>
          <p:cNvPr id="166" name="Picture 165" descr="A picture containing clipart&#10;&#10;Description automatically generated">
            <a:extLst>
              <a:ext uri="{FF2B5EF4-FFF2-40B4-BE49-F238E27FC236}">
                <a16:creationId xmlns:a16="http://schemas.microsoft.com/office/drawing/2014/main" id="{0C1069BB-0F6B-4567-BDE2-2384700D9041}"/>
              </a:ext>
            </a:extLst>
          </p:cNvPr>
          <p:cNvPicPr>
            <a:picLocks noChangeAspect="1"/>
          </p:cNvPicPr>
          <p:nvPr/>
        </p:nvPicPr>
        <p:blipFill>
          <a:blip r:embed="rId1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653" y="6051161"/>
            <a:ext cx="991981" cy="291263"/>
          </a:xfrm>
          <a:prstGeom prst="rect">
            <a:avLst/>
          </a:prstGeom>
        </p:spPr>
      </p:pic>
      <p:pic>
        <p:nvPicPr>
          <p:cNvPr id="167" name="Picture 16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4FA0F7-90A5-4205-8533-FCACF8390A19}"/>
              </a:ext>
            </a:extLst>
          </p:cNvPr>
          <p:cNvPicPr>
            <a:picLocks noChangeAspect="1"/>
          </p:cNvPicPr>
          <p:nvPr/>
        </p:nvPicPr>
        <p:blipFill>
          <a:blip r:embed="rId1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114" y="1953181"/>
            <a:ext cx="320558" cy="313738"/>
          </a:xfrm>
          <a:prstGeom prst="rect">
            <a:avLst/>
          </a:prstGeom>
        </p:spPr>
      </p:pic>
      <p:pic>
        <p:nvPicPr>
          <p:cNvPr id="168" name="Picture 167" descr="A picture containing object&#10;&#10;Description automatically generated">
            <a:extLst>
              <a:ext uri="{FF2B5EF4-FFF2-40B4-BE49-F238E27FC236}">
                <a16:creationId xmlns:a16="http://schemas.microsoft.com/office/drawing/2014/main" id="{E23C9DB9-01D4-45EC-AD70-2944387F9F8C}"/>
              </a:ext>
            </a:extLst>
          </p:cNvPr>
          <p:cNvPicPr>
            <a:picLocks noChangeAspect="1"/>
          </p:cNvPicPr>
          <p:nvPr/>
        </p:nvPicPr>
        <p:blipFill>
          <a:blip r:embed="rId1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760" y="1984188"/>
            <a:ext cx="726699" cy="80401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38DDB5EF-AB73-4EED-A4CB-00E8932E703F}"/>
              </a:ext>
            </a:extLst>
          </p:cNvPr>
          <p:cNvPicPr>
            <a:picLocks noChangeAspect="1"/>
          </p:cNvPicPr>
          <p:nvPr/>
        </p:nvPicPr>
        <p:blipFill>
          <a:blip r:embed="rId1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05" y="1932892"/>
            <a:ext cx="845134" cy="208587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A8E02EE1-2F9E-4DA7-9BE0-90F98F181927}"/>
              </a:ext>
            </a:extLst>
          </p:cNvPr>
          <p:cNvPicPr>
            <a:picLocks noChangeAspect="1"/>
          </p:cNvPicPr>
          <p:nvPr/>
        </p:nvPicPr>
        <p:blipFill>
          <a:blip r:embed="rId1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681" y="2916742"/>
            <a:ext cx="962203" cy="397164"/>
          </a:xfrm>
          <a:prstGeom prst="rect">
            <a:avLst/>
          </a:prstGeom>
        </p:spPr>
      </p:pic>
      <p:pic>
        <p:nvPicPr>
          <p:cNvPr id="171" name="Picture 170" descr="A close up of a sign&#10;&#10;Description automatically generated">
            <a:extLst>
              <a:ext uri="{FF2B5EF4-FFF2-40B4-BE49-F238E27FC236}">
                <a16:creationId xmlns:a16="http://schemas.microsoft.com/office/drawing/2014/main" id="{5D5D43EA-1C56-4863-8B01-D583098E92C3}"/>
              </a:ext>
            </a:extLst>
          </p:cNvPr>
          <p:cNvPicPr>
            <a:picLocks noChangeAspect="1"/>
          </p:cNvPicPr>
          <p:nvPr/>
        </p:nvPicPr>
        <p:blipFill>
          <a:blip r:embed="rId1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7475" y="2622845"/>
            <a:ext cx="590796" cy="374589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D4C61337-D3F8-4607-9B4C-062C019809ED}"/>
              </a:ext>
            </a:extLst>
          </p:cNvPr>
          <p:cNvPicPr>
            <a:picLocks noChangeAspect="1"/>
          </p:cNvPicPr>
          <p:nvPr/>
        </p:nvPicPr>
        <p:blipFill>
          <a:blip r:embed="rId1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529" y="2566045"/>
            <a:ext cx="748160" cy="296080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06D6617A-BA7B-485C-B9B0-71EA427E5687}"/>
              </a:ext>
            </a:extLst>
          </p:cNvPr>
          <p:cNvPicPr>
            <a:picLocks noChangeAspect="1"/>
          </p:cNvPicPr>
          <p:nvPr/>
        </p:nvPicPr>
        <p:blipFill>
          <a:blip r:embed="rId1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24" y="2663740"/>
            <a:ext cx="772673" cy="298224"/>
          </a:xfrm>
          <a:prstGeom prst="rect">
            <a:avLst/>
          </a:prstGeom>
        </p:spPr>
      </p:pic>
      <p:pic>
        <p:nvPicPr>
          <p:cNvPr id="174" name="Picture 173" descr="A close up of a logo&#10;&#10;Description automatically generated">
            <a:extLst>
              <a:ext uri="{FF2B5EF4-FFF2-40B4-BE49-F238E27FC236}">
                <a16:creationId xmlns:a16="http://schemas.microsoft.com/office/drawing/2014/main" id="{14FCC7A8-BF2D-41B8-8424-1787B3BEF977}"/>
              </a:ext>
            </a:extLst>
          </p:cNvPr>
          <p:cNvPicPr>
            <a:picLocks noChangeAspect="1"/>
          </p:cNvPicPr>
          <p:nvPr/>
        </p:nvPicPr>
        <p:blipFill>
          <a:blip r:embed="rId1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787" y="2626304"/>
            <a:ext cx="1006855" cy="265638"/>
          </a:xfrm>
          <a:prstGeom prst="rect">
            <a:avLst/>
          </a:prstGeom>
        </p:spPr>
      </p:pic>
      <p:pic>
        <p:nvPicPr>
          <p:cNvPr id="175" name="Picture 174" descr="A picture containing tableware, clipart&#10;&#10;Description automatically generated">
            <a:extLst>
              <a:ext uri="{FF2B5EF4-FFF2-40B4-BE49-F238E27FC236}">
                <a16:creationId xmlns:a16="http://schemas.microsoft.com/office/drawing/2014/main" id="{3974147A-69A9-423D-9555-8073885BFA3C}"/>
              </a:ext>
            </a:extLst>
          </p:cNvPr>
          <p:cNvPicPr>
            <a:picLocks noChangeAspect="1"/>
          </p:cNvPicPr>
          <p:nvPr/>
        </p:nvPicPr>
        <p:blipFill>
          <a:blip r:embed="rId1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25" y="3302343"/>
            <a:ext cx="932592" cy="206361"/>
          </a:xfrm>
          <a:prstGeom prst="rect">
            <a:avLst/>
          </a:prstGeom>
        </p:spPr>
      </p:pic>
      <p:pic>
        <p:nvPicPr>
          <p:cNvPr id="176" name="Picture 175" descr="A close up of a sign&#10;&#10;Description automatically generated">
            <a:extLst>
              <a:ext uri="{FF2B5EF4-FFF2-40B4-BE49-F238E27FC236}">
                <a16:creationId xmlns:a16="http://schemas.microsoft.com/office/drawing/2014/main" id="{58E61AE7-B1A2-41E5-A7C6-E6754049BF4A}"/>
              </a:ext>
            </a:extLst>
          </p:cNvPr>
          <p:cNvPicPr>
            <a:picLocks noChangeAspect="1"/>
          </p:cNvPicPr>
          <p:nvPr/>
        </p:nvPicPr>
        <p:blipFill>
          <a:blip r:embed="rId1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051" y="3560741"/>
            <a:ext cx="771309" cy="308523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ED87A851-1C45-40D4-985D-A8C5AD864ED7}"/>
              </a:ext>
            </a:extLst>
          </p:cNvPr>
          <p:cNvPicPr>
            <a:picLocks noChangeAspect="1"/>
          </p:cNvPicPr>
          <p:nvPr/>
        </p:nvPicPr>
        <p:blipFill>
          <a:blip r:embed="rId1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572" y="1662006"/>
            <a:ext cx="836419" cy="145928"/>
          </a:xfrm>
          <a:prstGeom prst="rect">
            <a:avLst/>
          </a:prstGeom>
        </p:spPr>
      </p:pic>
      <p:pic>
        <p:nvPicPr>
          <p:cNvPr id="178" name="Picture 177" descr="A close up of a sign&#10;&#10;Description automatically generated">
            <a:extLst>
              <a:ext uri="{FF2B5EF4-FFF2-40B4-BE49-F238E27FC236}">
                <a16:creationId xmlns:a16="http://schemas.microsoft.com/office/drawing/2014/main" id="{1944E3A8-2D5D-4757-B6E0-F4D897968501}"/>
              </a:ext>
            </a:extLst>
          </p:cNvPr>
          <p:cNvPicPr>
            <a:picLocks noChangeAspect="1"/>
          </p:cNvPicPr>
          <p:nvPr/>
        </p:nvPicPr>
        <p:blipFill>
          <a:blip r:embed="rId1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680" y="3015761"/>
            <a:ext cx="1362435" cy="272487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D0C7BA8E-9CC2-45C5-831E-F653F59C11DC}"/>
              </a:ext>
            </a:extLst>
          </p:cNvPr>
          <p:cNvPicPr>
            <a:picLocks noChangeAspect="1"/>
          </p:cNvPicPr>
          <p:nvPr/>
        </p:nvPicPr>
        <p:blipFill>
          <a:blip r:embed="rId1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321" y="1284166"/>
            <a:ext cx="859470" cy="376704"/>
          </a:xfrm>
          <a:prstGeom prst="rect">
            <a:avLst/>
          </a:prstGeom>
        </p:spPr>
      </p:pic>
      <p:pic>
        <p:nvPicPr>
          <p:cNvPr id="180" name="Picture 179" descr="A drawing of a face&#10;&#10;Description automatically generated">
            <a:extLst>
              <a:ext uri="{FF2B5EF4-FFF2-40B4-BE49-F238E27FC236}">
                <a16:creationId xmlns:a16="http://schemas.microsoft.com/office/drawing/2014/main" id="{1FC46492-253D-4B40-861D-370BDBC4DC22}"/>
              </a:ext>
            </a:extLst>
          </p:cNvPr>
          <p:cNvPicPr>
            <a:picLocks noChangeAspect="1"/>
          </p:cNvPicPr>
          <p:nvPr/>
        </p:nvPicPr>
        <p:blipFill>
          <a:blip r:embed="rId1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351" y="2091309"/>
            <a:ext cx="837888" cy="221060"/>
          </a:xfrm>
          <a:prstGeom prst="rect">
            <a:avLst/>
          </a:prstGeom>
        </p:spPr>
      </p:pic>
      <p:pic>
        <p:nvPicPr>
          <p:cNvPr id="181" name="Picture 180" descr="A close up of a logo&#10;&#10;Description automatically generated">
            <a:extLst>
              <a:ext uri="{FF2B5EF4-FFF2-40B4-BE49-F238E27FC236}">
                <a16:creationId xmlns:a16="http://schemas.microsoft.com/office/drawing/2014/main" id="{D05AA1EF-B6ED-498C-BD91-FA1F49EE8E97}"/>
              </a:ext>
            </a:extLst>
          </p:cNvPr>
          <p:cNvPicPr>
            <a:picLocks noChangeAspect="1"/>
          </p:cNvPicPr>
          <p:nvPr/>
        </p:nvPicPr>
        <p:blipFill>
          <a:blip r:embed="rId1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247" y="2093774"/>
            <a:ext cx="559932" cy="347873"/>
          </a:xfrm>
          <a:prstGeom prst="rect">
            <a:avLst/>
          </a:prstGeom>
        </p:spPr>
      </p:pic>
      <p:pic>
        <p:nvPicPr>
          <p:cNvPr id="182" name="Picture 181" descr="A picture containing clipart&#10;&#10;Description automatically generated">
            <a:extLst>
              <a:ext uri="{FF2B5EF4-FFF2-40B4-BE49-F238E27FC236}">
                <a16:creationId xmlns:a16="http://schemas.microsoft.com/office/drawing/2014/main" id="{8F8D485A-6C9E-493A-A88B-27B082A300E5}"/>
              </a:ext>
            </a:extLst>
          </p:cNvPr>
          <p:cNvPicPr>
            <a:picLocks noChangeAspect="1"/>
          </p:cNvPicPr>
          <p:nvPr/>
        </p:nvPicPr>
        <p:blipFill>
          <a:blip r:embed="rId1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952" y="1857254"/>
            <a:ext cx="560785" cy="293588"/>
          </a:xfrm>
          <a:prstGeom prst="rect">
            <a:avLst/>
          </a:prstGeom>
        </p:spPr>
      </p:pic>
      <p:pic>
        <p:nvPicPr>
          <p:cNvPr id="183" name="Picture 182" descr="A close up of a logo&#10;&#10;Description automatically generated">
            <a:extLst>
              <a:ext uri="{FF2B5EF4-FFF2-40B4-BE49-F238E27FC236}">
                <a16:creationId xmlns:a16="http://schemas.microsoft.com/office/drawing/2014/main" id="{19AF3187-4C28-433C-9450-428D2A4E96ED}"/>
              </a:ext>
            </a:extLst>
          </p:cNvPr>
          <p:cNvPicPr>
            <a:picLocks noChangeAspect="1"/>
          </p:cNvPicPr>
          <p:nvPr/>
        </p:nvPicPr>
        <p:blipFill>
          <a:blip r:embed="rId1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02" y="1949801"/>
            <a:ext cx="957412" cy="305557"/>
          </a:xfrm>
          <a:prstGeom prst="rect">
            <a:avLst/>
          </a:prstGeom>
        </p:spPr>
      </p:pic>
      <p:pic>
        <p:nvPicPr>
          <p:cNvPr id="184" name="Picture 18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970353F-DCDB-4E4C-A7CB-12027E5F5396}"/>
              </a:ext>
            </a:extLst>
          </p:cNvPr>
          <p:cNvPicPr>
            <a:picLocks noChangeAspect="1"/>
          </p:cNvPicPr>
          <p:nvPr/>
        </p:nvPicPr>
        <p:blipFill>
          <a:blip r:embed="rId1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492" y="2736438"/>
            <a:ext cx="622177" cy="238280"/>
          </a:xfrm>
          <a:prstGeom prst="rect">
            <a:avLst/>
          </a:prstGeom>
        </p:spPr>
      </p:pic>
      <p:pic>
        <p:nvPicPr>
          <p:cNvPr id="185" name="Picture 184" descr="A close up of a sign&#10;&#10;Description automatically generated">
            <a:extLst>
              <a:ext uri="{FF2B5EF4-FFF2-40B4-BE49-F238E27FC236}">
                <a16:creationId xmlns:a16="http://schemas.microsoft.com/office/drawing/2014/main" id="{0A9BD455-870F-43A3-BC1D-97F4A4C3DA60}"/>
              </a:ext>
            </a:extLst>
          </p:cNvPr>
          <p:cNvPicPr>
            <a:picLocks noChangeAspect="1"/>
          </p:cNvPicPr>
          <p:nvPr/>
        </p:nvPicPr>
        <p:blipFill>
          <a:blip r:embed="rId1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386" y="1216301"/>
            <a:ext cx="596259" cy="348416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AD23132E-F559-4027-8359-869621F42E08}"/>
              </a:ext>
            </a:extLst>
          </p:cNvPr>
          <p:cNvPicPr>
            <a:picLocks noChangeAspect="1"/>
          </p:cNvPicPr>
          <p:nvPr/>
        </p:nvPicPr>
        <p:blipFill rotWithShape="1">
          <a:blip r:embed="rId1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6221" y="3253493"/>
            <a:ext cx="736991" cy="421385"/>
          </a:xfrm>
          <a:prstGeom prst="rect">
            <a:avLst/>
          </a:prstGeom>
        </p:spPr>
      </p:pic>
      <p:pic>
        <p:nvPicPr>
          <p:cNvPr id="187" name="Picture 186" descr="A close up of a logo&#10;&#10;Description automatically generated">
            <a:extLst>
              <a:ext uri="{FF2B5EF4-FFF2-40B4-BE49-F238E27FC236}">
                <a16:creationId xmlns:a16="http://schemas.microsoft.com/office/drawing/2014/main" id="{BF03F92A-5C81-4CFE-8E86-E82653F0FC8D}"/>
              </a:ext>
            </a:extLst>
          </p:cNvPr>
          <p:cNvPicPr>
            <a:picLocks noChangeAspect="1"/>
          </p:cNvPicPr>
          <p:nvPr/>
        </p:nvPicPr>
        <p:blipFill>
          <a:blip r:embed="rId1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597" y="2361408"/>
            <a:ext cx="903222" cy="249828"/>
          </a:xfrm>
          <a:prstGeom prst="rect">
            <a:avLst/>
          </a:prstGeom>
        </p:spPr>
      </p:pic>
      <p:pic>
        <p:nvPicPr>
          <p:cNvPr id="188" name="Picture 187" descr="A close up of a device&#10;&#10;Description automatically generated">
            <a:extLst>
              <a:ext uri="{FF2B5EF4-FFF2-40B4-BE49-F238E27FC236}">
                <a16:creationId xmlns:a16="http://schemas.microsoft.com/office/drawing/2014/main" id="{6E751F7E-2390-45EF-9EAA-D30F5BC9DDD8}"/>
              </a:ext>
            </a:extLst>
          </p:cNvPr>
          <p:cNvPicPr>
            <a:picLocks noChangeAspect="1"/>
          </p:cNvPicPr>
          <p:nvPr/>
        </p:nvPicPr>
        <p:blipFill>
          <a:blip r:embed="rId1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311" y="1978059"/>
            <a:ext cx="685319" cy="299049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9094F6E9-B050-4EBD-A003-352588AC62B8}"/>
              </a:ext>
            </a:extLst>
          </p:cNvPr>
          <p:cNvPicPr>
            <a:picLocks noChangeAspect="1"/>
          </p:cNvPicPr>
          <p:nvPr/>
        </p:nvPicPr>
        <p:blipFill>
          <a:blip r:embed="rId1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225" y="2989207"/>
            <a:ext cx="1173273" cy="314537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55FE00EB-2D01-43EF-A228-54535D398E30}"/>
              </a:ext>
            </a:extLst>
          </p:cNvPr>
          <p:cNvPicPr>
            <a:picLocks noChangeAspect="1"/>
          </p:cNvPicPr>
          <p:nvPr/>
        </p:nvPicPr>
        <p:blipFill>
          <a:blip r:embed="rId18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947" y="3413206"/>
            <a:ext cx="568863" cy="329621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E0E06F44-0152-4FFF-A567-E0357E962AE4}"/>
              </a:ext>
            </a:extLst>
          </p:cNvPr>
          <p:cNvPicPr>
            <a:picLocks noChangeAspect="1"/>
          </p:cNvPicPr>
          <p:nvPr/>
        </p:nvPicPr>
        <p:blipFill>
          <a:blip r:embed="rId18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995" y="3403646"/>
            <a:ext cx="861598" cy="161321"/>
          </a:xfrm>
          <a:prstGeom prst="rect">
            <a:avLst/>
          </a:prstGeom>
        </p:spPr>
      </p:pic>
      <p:pic>
        <p:nvPicPr>
          <p:cNvPr id="192" name="Picture 191" descr="A close up of a sign&#10;&#10;Description automatically generated">
            <a:extLst>
              <a:ext uri="{FF2B5EF4-FFF2-40B4-BE49-F238E27FC236}">
                <a16:creationId xmlns:a16="http://schemas.microsoft.com/office/drawing/2014/main" id="{D0FF8671-31C2-4459-B246-61CAD8F148DC}"/>
              </a:ext>
            </a:extLst>
          </p:cNvPr>
          <p:cNvPicPr>
            <a:picLocks noChangeAspect="1"/>
          </p:cNvPicPr>
          <p:nvPr/>
        </p:nvPicPr>
        <p:blipFill>
          <a:blip r:embed="rId1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996" y="1441917"/>
            <a:ext cx="356308" cy="400161"/>
          </a:xfrm>
          <a:prstGeom prst="rect">
            <a:avLst/>
          </a:prstGeom>
        </p:spPr>
      </p:pic>
      <p:pic>
        <p:nvPicPr>
          <p:cNvPr id="193" name="Picture 192" descr="A close up of a blue wall&#10;&#10;Description automatically generated">
            <a:extLst>
              <a:ext uri="{FF2B5EF4-FFF2-40B4-BE49-F238E27FC236}">
                <a16:creationId xmlns:a16="http://schemas.microsoft.com/office/drawing/2014/main" id="{ECDB3869-58FD-4E75-A7C5-6FB6B9F752E0}"/>
              </a:ext>
            </a:extLst>
          </p:cNvPr>
          <p:cNvPicPr>
            <a:picLocks noChangeAspect="1"/>
          </p:cNvPicPr>
          <p:nvPr/>
        </p:nvPicPr>
        <p:blipFill>
          <a:blip r:embed="rId18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239" y="2400371"/>
            <a:ext cx="529328" cy="234677"/>
          </a:xfrm>
          <a:prstGeom prst="rect">
            <a:avLst/>
          </a:prstGeom>
        </p:spPr>
      </p:pic>
      <p:pic>
        <p:nvPicPr>
          <p:cNvPr id="194" name="Picture 193" descr="A close up of a sign&#10;&#10;Description automatically generated">
            <a:extLst>
              <a:ext uri="{FF2B5EF4-FFF2-40B4-BE49-F238E27FC236}">
                <a16:creationId xmlns:a16="http://schemas.microsoft.com/office/drawing/2014/main" id="{7DCE9F99-3C76-4B3D-B55E-787B6DB6DD01}"/>
              </a:ext>
            </a:extLst>
          </p:cNvPr>
          <p:cNvPicPr>
            <a:picLocks noChangeAspect="1"/>
          </p:cNvPicPr>
          <p:nvPr/>
        </p:nvPicPr>
        <p:blipFill>
          <a:blip r:embed="rId18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461" y="2334761"/>
            <a:ext cx="699372" cy="267845"/>
          </a:xfrm>
          <a:prstGeom prst="rect">
            <a:avLst/>
          </a:prstGeom>
        </p:spPr>
      </p:pic>
      <p:pic>
        <p:nvPicPr>
          <p:cNvPr id="195" name="Picture 19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3970C9C-EE40-42D0-8AB9-F7C30850BB0E}"/>
              </a:ext>
            </a:extLst>
          </p:cNvPr>
          <p:cNvPicPr>
            <a:picLocks noChangeAspect="1"/>
          </p:cNvPicPr>
          <p:nvPr/>
        </p:nvPicPr>
        <p:blipFill>
          <a:blip r:embed="rId18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066" y="3540983"/>
            <a:ext cx="994684" cy="364012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5E0231E0-7D17-409C-B72B-17549CBB55F1}"/>
              </a:ext>
            </a:extLst>
          </p:cNvPr>
          <p:cNvPicPr>
            <a:picLocks noChangeAspect="1"/>
          </p:cNvPicPr>
          <p:nvPr/>
        </p:nvPicPr>
        <p:blipFill>
          <a:blip r:embed="rId18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482" y="2160277"/>
            <a:ext cx="922355" cy="180546"/>
          </a:xfrm>
          <a:prstGeom prst="rect">
            <a:avLst/>
          </a:prstGeom>
        </p:spPr>
      </p:pic>
      <p:pic>
        <p:nvPicPr>
          <p:cNvPr id="197" name="Picture 196" descr="A close up of a logo&#10;&#10;Description automatically generated">
            <a:extLst>
              <a:ext uri="{FF2B5EF4-FFF2-40B4-BE49-F238E27FC236}">
                <a16:creationId xmlns:a16="http://schemas.microsoft.com/office/drawing/2014/main" id="{EC385C97-7FE9-41AA-B093-AC5447641EC9}"/>
              </a:ext>
            </a:extLst>
          </p:cNvPr>
          <p:cNvPicPr>
            <a:picLocks noChangeAspect="1"/>
          </p:cNvPicPr>
          <p:nvPr/>
        </p:nvPicPr>
        <p:blipFill rotWithShape="1">
          <a:blip r:embed="rId18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16"/>
          <a:stretch/>
        </p:blipFill>
        <p:spPr>
          <a:xfrm>
            <a:off x="109596" y="2467777"/>
            <a:ext cx="860780" cy="280009"/>
          </a:xfrm>
          <a:prstGeom prst="rect">
            <a:avLst/>
          </a:prstGeom>
        </p:spPr>
      </p:pic>
      <p:pic>
        <p:nvPicPr>
          <p:cNvPr id="198" name="Picture 197" descr="A picture containing clipart&#10;&#10;Description automatically generated">
            <a:extLst>
              <a:ext uri="{FF2B5EF4-FFF2-40B4-BE49-F238E27FC236}">
                <a16:creationId xmlns:a16="http://schemas.microsoft.com/office/drawing/2014/main" id="{210A35EE-887F-4BC5-8569-A1B84EBB7343}"/>
              </a:ext>
            </a:extLst>
          </p:cNvPr>
          <p:cNvPicPr>
            <a:picLocks noChangeAspect="1"/>
          </p:cNvPicPr>
          <p:nvPr/>
        </p:nvPicPr>
        <p:blipFill>
          <a:blip r:embed="rId18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224" y="2781082"/>
            <a:ext cx="648819" cy="234679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81DCA465-20FB-4B92-8ED0-88B37E5F05F3}"/>
              </a:ext>
            </a:extLst>
          </p:cNvPr>
          <p:cNvPicPr>
            <a:picLocks noChangeAspect="1"/>
          </p:cNvPicPr>
          <p:nvPr/>
        </p:nvPicPr>
        <p:blipFill>
          <a:blip r:embed="rId18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367" y="1903985"/>
            <a:ext cx="328342" cy="328342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E9CA8693-7083-4008-9470-147A1372D4A2}"/>
              </a:ext>
            </a:extLst>
          </p:cNvPr>
          <p:cNvPicPr>
            <a:picLocks noChangeAspect="1"/>
          </p:cNvPicPr>
          <p:nvPr/>
        </p:nvPicPr>
        <p:blipFill>
          <a:blip r:embed="rId19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431" y="2661768"/>
            <a:ext cx="974483" cy="199043"/>
          </a:xfrm>
          <a:prstGeom prst="rect">
            <a:avLst/>
          </a:prstGeom>
        </p:spPr>
      </p:pic>
      <p:pic>
        <p:nvPicPr>
          <p:cNvPr id="201" name="Picture 200" descr="A picture containing object&#10;&#10;Description automatically generated">
            <a:extLst>
              <a:ext uri="{FF2B5EF4-FFF2-40B4-BE49-F238E27FC236}">
                <a16:creationId xmlns:a16="http://schemas.microsoft.com/office/drawing/2014/main" id="{C32363AE-0999-46C3-A275-4ABA1AA20BD1}"/>
              </a:ext>
            </a:extLst>
          </p:cNvPr>
          <p:cNvPicPr>
            <a:picLocks noChangeAspect="1"/>
          </p:cNvPicPr>
          <p:nvPr/>
        </p:nvPicPr>
        <p:blipFill>
          <a:blip r:embed="rId19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842" y="900846"/>
            <a:ext cx="645530" cy="195233"/>
          </a:xfrm>
          <a:prstGeom prst="rect">
            <a:avLst/>
          </a:prstGeom>
        </p:spPr>
      </p:pic>
      <p:pic>
        <p:nvPicPr>
          <p:cNvPr id="202" name="Picture 20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307169-45E6-4CE5-A9BE-00C6D6A87DF2}"/>
              </a:ext>
            </a:extLst>
          </p:cNvPr>
          <p:cNvPicPr>
            <a:picLocks noChangeAspect="1"/>
          </p:cNvPicPr>
          <p:nvPr/>
        </p:nvPicPr>
        <p:blipFill>
          <a:blip r:embed="rId19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227" y="933464"/>
            <a:ext cx="955891" cy="509808"/>
          </a:xfrm>
          <a:prstGeom prst="rect">
            <a:avLst/>
          </a:prstGeom>
        </p:spPr>
      </p:pic>
      <p:pic>
        <p:nvPicPr>
          <p:cNvPr id="203" name="Picture 202" descr="A drawing of a face&#10;&#10;Description automatically generated">
            <a:extLst>
              <a:ext uri="{FF2B5EF4-FFF2-40B4-BE49-F238E27FC236}">
                <a16:creationId xmlns:a16="http://schemas.microsoft.com/office/drawing/2014/main" id="{09689B04-7003-4762-BBC4-6192667FA233}"/>
              </a:ext>
            </a:extLst>
          </p:cNvPr>
          <p:cNvPicPr>
            <a:picLocks noChangeAspect="1"/>
          </p:cNvPicPr>
          <p:nvPr/>
        </p:nvPicPr>
        <p:blipFill>
          <a:blip r:embed="rId19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229" y="2082392"/>
            <a:ext cx="506546" cy="392304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C024C54C-C602-406D-9A27-64FCA0142202}"/>
              </a:ext>
            </a:extLst>
          </p:cNvPr>
          <p:cNvPicPr>
            <a:picLocks noChangeAspect="1"/>
          </p:cNvPicPr>
          <p:nvPr/>
        </p:nvPicPr>
        <p:blipFill rotWithShape="1">
          <a:blip r:embed="rId19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7"/>
          <a:stretch/>
        </p:blipFill>
        <p:spPr>
          <a:xfrm>
            <a:off x="7876977" y="1162409"/>
            <a:ext cx="1270368" cy="414047"/>
          </a:xfrm>
          <a:prstGeom prst="rect">
            <a:avLst/>
          </a:prstGeom>
        </p:spPr>
      </p:pic>
      <p:pic>
        <p:nvPicPr>
          <p:cNvPr id="205" name="Picture 20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AD09D56-A60B-44FB-A35C-5DFDCFB304B5}"/>
              </a:ext>
            </a:extLst>
          </p:cNvPr>
          <p:cNvPicPr>
            <a:picLocks noChangeAspect="1"/>
          </p:cNvPicPr>
          <p:nvPr/>
        </p:nvPicPr>
        <p:blipFill>
          <a:blip r:embed="rId19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738" y="1277721"/>
            <a:ext cx="773377" cy="236950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344335D2-9AD5-46BA-9441-E03A3DBB0EB2}"/>
              </a:ext>
            </a:extLst>
          </p:cNvPr>
          <p:cNvPicPr>
            <a:picLocks noChangeAspect="1"/>
          </p:cNvPicPr>
          <p:nvPr/>
        </p:nvPicPr>
        <p:blipFill>
          <a:blip r:embed="rId19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542" y="935480"/>
            <a:ext cx="491550" cy="466449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032C9DD4-A04B-4AD3-B161-BE1390059CE4}"/>
              </a:ext>
            </a:extLst>
          </p:cNvPr>
          <p:cNvPicPr>
            <a:picLocks noChangeAspect="1"/>
          </p:cNvPicPr>
          <p:nvPr/>
        </p:nvPicPr>
        <p:blipFill>
          <a:blip r:embed="rId19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610" y="1595050"/>
            <a:ext cx="745619" cy="212581"/>
          </a:xfrm>
          <a:prstGeom prst="rect">
            <a:avLst/>
          </a:prstGeom>
        </p:spPr>
      </p:pic>
      <p:pic>
        <p:nvPicPr>
          <p:cNvPr id="208" name="Picture 207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E4F61B-D305-4B50-991E-BF59B81C8639}"/>
              </a:ext>
            </a:extLst>
          </p:cNvPr>
          <p:cNvPicPr>
            <a:picLocks noChangeAspect="1"/>
          </p:cNvPicPr>
          <p:nvPr/>
        </p:nvPicPr>
        <p:blipFill>
          <a:blip r:embed="rId19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080" y="2407681"/>
            <a:ext cx="836647" cy="213612"/>
          </a:xfrm>
          <a:prstGeom prst="rect">
            <a:avLst/>
          </a:prstGeom>
        </p:spPr>
      </p:pic>
      <p:pic>
        <p:nvPicPr>
          <p:cNvPr id="209" name="Picture 208" descr="A picture containing clipart&#10;&#10;Description automatically generated">
            <a:extLst>
              <a:ext uri="{FF2B5EF4-FFF2-40B4-BE49-F238E27FC236}">
                <a16:creationId xmlns:a16="http://schemas.microsoft.com/office/drawing/2014/main" id="{4D837EAE-FCC7-4038-84BA-84A0B39CDBB9}"/>
              </a:ext>
            </a:extLst>
          </p:cNvPr>
          <p:cNvPicPr>
            <a:picLocks noChangeAspect="1"/>
          </p:cNvPicPr>
          <p:nvPr/>
        </p:nvPicPr>
        <p:blipFill>
          <a:blip r:embed="rId19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54" y="1624410"/>
            <a:ext cx="957060" cy="317663"/>
          </a:xfrm>
          <a:prstGeom prst="rect">
            <a:avLst/>
          </a:prstGeom>
        </p:spPr>
      </p:pic>
      <p:pic>
        <p:nvPicPr>
          <p:cNvPr id="210" name="Picture 209" descr="A close up of a logo&#10;&#10;Description automatically generated">
            <a:extLst>
              <a:ext uri="{FF2B5EF4-FFF2-40B4-BE49-F238E27FC236}">
                <a16:creationId xmlns:a16="http://schemas.microsoft.com/office/drawing/2014/main" id="{2A3398C5-8868-4D9A-9188-5AE48FDD4C2F}"/>
              </a:ext>
            </a:extLst>
          </p:cNvPr>
          <p:cNvPicPr>
            <a:picLocks noChangeAspect="1"/>
          </p:cNvPicPr>
          <p:nvPr/>
        </p:nvPicPr>
        <p:blipFill>
          <a:blip r:embed="rId20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061" y="2357999"/>
            <a:ext cx="933153" cy="186630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CAE2C9AF-A83B-42A3-951D-274358A394A2}"/>
              </a:ext>
            </a:extLst>
          </p:cNvPr>
          <p:cNvPicPr>
            <a:picLocks noChangeAspect="1"/>
          </p:cNvPicPr>
          <p:nvPr/>
        </p:nvPicPr>
        <p:blipFill>
          <a:blip r:embed="rId20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201" y="908379"/>
            <a:ext cx="342286" cy="382340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79C97A11-9CC0-4189-98EC-629A6F51A14E}"/>
              </a:ext>
            </a:extLst>
          </p:cNvPr>
          <p:cNvPicPr>
            <a:picLocks noChangeAspect="1"/>
          </p:cNvPicPr>
          <p:nvPr/>
        </p:nvPicPr>
        <p:blipFill rotWithShape="1">
          <a:blip r:embed="rId20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627" r="2418" b="20948"/>
          <a:stretch/>
        </p:blipFill>
        <p:spPr>
          <a:xfrm>
            <a:off x="3249944" y="2400567"/>
            <a:ext cx="465918" cy="264630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EA9D077F-1363-4F2C-9A58-E38E0D7E2BC7}"/>
              </a:ext>
            </a:extLst>
          </p:cNvPr>
          <p:cNvPicPr>
            <a:picLocks noChangeAspect="1"/>
          </p:cNvPicPr>
          <p:nvPr/>
        </p:nvPicPr>
        <p:blipFill>
          <a:blip r:embed="rId20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031" y="897306"/>
            <a:ext cx="983256" cy="363049"/>
          </a:xfrm>
          <a:prstGeom prst="rect">
            <a:avLst/>
          </a:prstGeom>
        </p:spPr>
      </p:pic>
      <p:pic>
        <p:nvPicPr>
          <p:cNvPr id="214" name="Picture 213" descr="A close up of a logo&#10;&#10;Description automatically generated">
            <a:extLst>
              <a:ext uri="{FF2B5EF4-FFF2-40B4-BE49-F238E27FC236}">
                <a16:creationId xmlns:a16="http://schemas.microsoft.com/office/drawing/2014/main" id="{94320629-9085-4283-943D-97424209FBA3}"/>
              </a:ext>
            </a:extLst>
          </p:cNvPr>
          <p:cNvPicPr>
            <a:picLocks noChangeAspect="1"/>
          </p:cNvPicPr>
          <p:nvPr/>
        </p:nvPicPr>
        <p:blipFill>
          <a:blip r:embed="rId20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370" y="1829863"/>
            <a:ext cx="773845" cy="293688"/>
          </a:xfrm>
          <a:prstGeom prst="rect">
            <a:avLst/>
          </a:prstGeom>
        </p:spPr>
      </p:pic>
      <p:pic>
        <p:nvPicPr>
          <p:cNvPr id="215" name="Picture 214" descr="A close up of a sign&#10;&#10;Description automatically generated">
            <a:extLst>
              <a:ext uri="{FF2B5EF4-FFF2-40B4-BE49-F238E27FC236}">
                <a16:creationId xmlns:a16="http://schemas.microsoft.com/office/drawing/2014/main" id="{46870FC0-1807-40D0-A0E5-91F9D2F873BF}"/>
              </a:ext>
            </a:extLst>
          </p:cNvPr>
          <p:cNvPicPr>
            <a:picLocks noChangeAspect="1"/>
          </p:cNvPicPr>
          <p:nvPr/>
        </p:nvPicPr>
        <p:blipFill>
          <a:blip r:embed="rId20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577" y="1672424"/>
            <a:ext cx="359794" cy="356196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088FCBAA-1844-42D2-93A7-A383A67C015D}"/>
              </a:ext>
            </a:extLst>
          </p:cNvPr>
          <p:cNvPicPr>
            <a:picLocks noChangeAspect="1"/>
          </p:cNvPicPr>
          <p:nvPr/>
        </p:nvPicPr>
        <p:blipFill>
          <a:blip r:embed="rId20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10" y="914481"/>
            <a:ext cx="294466" cy="264647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946F1040-96AF-412A-9814-954683CF14ED}"/>
              </a:ext>
            </a:extLst>
          </p:cNvPr>
          <p:cNvPicPr>
            <a:picLocks noChangeAspect="1"/>
          </p:cNvPicPr>
          <p:nvPr/>
        </p:nvPicPr>
        <p:blipFill>
          <a:blip r:embed="rId20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863" y="966431"/>
            <a:ext cx="828152" cy="165630"/>
          </a:xfrm>
          <a:prstGeom prst="rect">
            <a:avLst/>
          </a:prstGeom>
        </p:spPr>
      </p:pic>
      <p:pic>
        <p:nvPicPr>
          <p:cNvPr id="218" name="Picture 2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4F825D66-CDEA-41D5-BBDD-99F633D16A88}"/>
              </a:ext>
            </a:extLst>
          </p:cNvPr>
          <p:cNvPicPr>
            <a:picLocks noChangeAspect="1"/>
          </p:cNvPicPr>
          <p:nvPr/>
        </p:nvPicPr>
        <p:blipFill>
          <a:blip r:embed="rId20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424" y="1554342"/>
            <a:ext cx="761646" cy="171776"/>
          </a:xfrm>
          <a:prstGeom prst="rect">
            <a:avLst/>
          </a:prstGeom>
        </p:spPr>
      </p:pic>
      <p:pic>
        <p:nvPicPr>
          <p:cNvPr id="219" name="Picture 21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900536F-5528-4767-BC7E-AC100BA1E214}"/>
              </a:ext>
            </a:extLst>
          </p:cNvPr>
          <p:cNvPicPr>
            <a:picLocks noChangeAspect="1"/>
          </p:cNvPicPr>
          <p:nvPr/>
        </p:nvPicPr>
        <p:blipFill>
          <a:blip r:embed="rId20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545" y="874661"/>
            <a:ext cx="543809" cy="270748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6B1C6F05-D289-42D0-8B02-260FEE766358}"/>
              </a:ext>
            </a:extLst>
          </p:cNvPr>
          <p:cNvPicPr>
            <a:picLocks noChangeAspect="1"/>
          </p:cNvPicPr>
          <p:nvPr/>
        </p:nvPicPr>
        <p:blipFill>
          <a:blip r:embed="rId2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983" y="1357735"/>
            <a:ext cx="929267" cy="162127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7F346FE6-B969-4B3E-89DA-71B41D1C18E0}"/>
              </a:ext>
            </a:extLst>
          </p:cNvPr>
          <p:cNvPicPr>
            <a:picLocks noChangeAspect="1"/>
          </p:cNvPicPr>
          <p:nvPr/>
        </p:nvPicPr>
        <p:blipFill>
          <a:blip r:embed="rId2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049" y="914206"/>
            <a:ext cx="479291" cy="479291"/>
          </a:xfrm>
          <a:prstGeom prst="rect">
            <a:avLst/>
          </a:prstGeom>
        </p:spPr>
      </p:pic>
      <p:pic>
        <p:nvPicPr>
          <p:cNvPr id="222" name="Picture 221" descr="A close up of a sign&#10;&#10;Description automatically generated">
            <a:extLst>
              <a:ext uri="{FF2B5EF4-FFF2-40B4-BE49-F238E27FC236}">
                <a16:creationId xmlns:a16="http://schemas.microsoft.com/office/drawing/2014/main" id="{82B12087-9F12-46BD-8DCB-214A40644961}"/>
              </a:ext>
            </a:extLst>
          </p:cNvPr>
          <p:cNvPicPr>
            <a:picLocks noChangeAspect="1"/>
          </p:cNvPicPr>
          <p:nvPr/>
        </p:nvPicPr>
        <p:blipFill>
          <a:blip r:embed="rId2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6980" y="895537"/>
            <a:ext cx="760211" cy="300849"/>
          </a:xfrm>
          <a:prstGeom prst="rect">
            <a:avLst/>
          </a:prstGeom>
        </p:spPr>
      </p:pic>
      <p:pic>
        <p:nvPicPr>
          <p:cNvPr id="223" name="Picture 222" descr="A drawing of a person&#10;&#10;Description automatically generated">
            <a:extLst>
              <a:ext uri="{FF2B5EF4-FFF2-40B4-BE49-F238E27FC236}">
                <a16:creationId xmlns:a16="http://schemas.microsoft.com/office/drawing/2014/main" id="{80D79669-C0E5-4668-9196-3424B0F8E743}"/>
              </a:ext>
            </a:extLst>
          </p:cNvPr>
          <p:cNvPicPr>
            <a:picLocks noChangeAspect="1"/>
          </p:cNvPicPr>
          <p:nvPr/>
        </p:nvPicPr>
        <p:blipFill>
          <a:blip r:embed="rId2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75" y="993423"/>
            <a:ext cx="671524" cy="260037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12BEACCF-DFA2-45CD-9258-0DB51B7F890C}"/>
              </a:ext>
            </a:extLst>
          </p:cNvPr>
          <p:cNvPicPr>
            <a:picLocks noChangeAspect="1"/>
          </p:cNvPicPr>
          <p:nvPr/>
        </p:nvPicPr>
        <p:blipFill>
          <a:blip r:embed="rId2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892" y="2212828"/>
            <a:ext cx="641801" cy="209739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FBED4D23-72F0-4241-855A-5A9A85DBD099}"/>
              </a:ext>
            </a:extLst>
          </p:cNvPr>
          <p:cNvPicPr>
            <a:picLocks noChangeAspect="1"/>
          </p:cNvPicPr>
          <p:nvPr/>
        </p:nvPicPr>
        <p:blipFill>
          <a:blip r:embed="rId2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7" y="1363326"/>
            <a:ext cx="845134" cy="366825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8DEE58F9-FD17-4862-AB24-6AB4E569DBBC}"/>
              </a:ext>
            </a:extLst>
          </p:cNvPr>
          <p:cNvPicPr>
            <a:picLocks noChangeAspect="1"/>
          </p:cNvPicPr>
          <p:nvPr/>
        </p:nvPicPr>
        <p:blipFill>
          <a:blip r:embed="rId2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913" y="1767408"/>
            <a:ext cx="871199" cy="218726"/>
          </a:xfrm>
          <a:prstGeom prst="rect">
            <a:avLst/>
          </a:prstGeom>
        </p:spPr>
      </p:pic>
      <p:pic>
        <p:nvPicPr>
          <p:cNvPr id="227" name="Picture 226" descr="A close up of a logo&#10;&#10;Description automatically generated">
            <a:extLst>
              <a:ext uri="{FF2B5EF4-FFF2-40B4-BE49-F238E27FC236}">
                <a16:creationId xmlns:a16="http://schemas.microsoft.com/office/drawing/2014/main" id="{EB949737-F390-4A01-AC95-F763E1F7192B}"/>
              </a:ext>
            </a:extLst>
          </p:cNvPr>
          <p:cNvPicPr>
            <a:picLocks noChangeAspect="1"/>
          </p:cNvPicPr>
          <p:nvPr/>
        </p:nvPicPr>
        <p:blipFill>
          <a:blip r:embed="rId2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6998" y="1436394"/>
            <a:ext cx="534229" cy="295531"/>
          </a:xfrm>
          <a:prstGeom prst="rect">
            <a:avLst/>
          </a:prstGeom>
        </p:spPr>
      </p:pic>
      <p:pic>
        <p:nvPicPr>
          <p:cNvPr id="228" name="Picture 227" descr="A close up of a logo&#10;&#10;Description automatically generated">
            <a:extLst>
              <a:ext uri="{FF2B5EF4-FFF2-40B4-BE49-F238E27FC236}">
                <a16:creationId xmlns:a16="http://schemas.microsoft.com/office/drawing/2014/main" id="{61918CA4-1DEE-40F3-9F80-0790471EAF8A}"/>
              </a:ext>
            </a:extLst>
          </p:cNvPr>
          <p:cNvPicPr>
            <a:picLocks noChangeAspect="1"/>
          </p:cNvPicPr>
          <p:nvPr/>
        </p:nvPicPr>
        <p:blipFill>
          <a:blip r:embed="rId2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487" y="1295404"/>
            <a:ext cx="743686" cy="417730"/>
          </a:xfrm>
          <a:prstGeom prst="rect">
            <a:avLst/>
          </a:prstGeom>
        </p:spPr>
      </p:pic>
      <p:pic>
        <p:nvPicPr>
          <p:cNvPr id="229" name="Picture 228" descr="A close up of a sign&#10;&#10;Description automatically generated">
            <a:extLst>
              <a:ext uri="{FF2B5EF4-FFF2-40B4-BE49-F238E27FC236}">
                <a16:creationId xmlns:a16="http://schemas.microsoft.com/office/drawing/2014/main" id="{374C6D21-FA19-40B6-A6C1-540A86D7A6CA}"/>
              </a:ext>
            </a:extLst>
          </p:cNvPr>
          <p:cNvPicPr>
            <a:picLocks noChangeAspect="1"/>
          </p:cNvPicPr>
          <p:nvPr/>
        </p:nvPicPr>
        <p:blipFill>
          <a:blip r:embed="rId2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283" y="1725360"/>
            <a:ext cx="1048550" cy="169552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382F5207-7B85-45CD-87AE-E1E29D0106A1}"/>
              </a:ext>
            </a:extLst>
          </p:cNvPr>
          <p:cNvPicPr>
            <a:picLocks noChangeAspect="1"/>
          </p:cNvPicPr>
          <p:nvPr/>
        </p:nvPicPr>
        <p:blipFill>
          <a:blip r:embed="rId2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33" y="931375"/>
            <a:ext cx="842954" cy="308486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66FC3112-118F-4E66-ABE4-1B39F3F5FF34}"/>
              </a:ext>
            </a:extLst>
          </p:cNvPr>
          <p:cNvPicPr>
            <a:picLocks noChangeAspect="1"/>
          </p:cNvPicPr>
          <p:nvPr/>
        </p:nvPicPr>
        <p:blipFill>
          <a:blip r:embed="rId2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705" y="5648150"/>
            <a:ext cx="715795" cy="359420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08CEA47D-EFC2-4A06-B432-1D7DBD94F47C}"/>
              </a:ext>
            </a:extLst>
          </p:cNvPr>
          <p:cNvPicPr>
            <a:picLocks noChangeAspect="1"/>
          </p:cNvPicPr>
          <p:nvPr/>
        </p:nvPicPr>
        <p:blipFill>
          <a:blip r:embed="rId2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195" y="5999003"/>
            <a:ext cx="284506" cy="283295"/>
          </a:xfrm>
          <a:prstGeom prst="rect">
            <a:avLst/>
          </a:prstGeom>
        </p:spPr>
      </p:pic>
      <p:pic>
        <p:nvPicPr>
          <p:cNvPr id="1026" name="Picture 2" descr="Image result for waupaca foundry"/>
          <p:cNvPicPr>
            <a:picLocks noChangeAspect="1" noChangeArrowheads="1"/>
          </p:cNvPicPr>
          <p:nvPr/>
        </p:nvPicPr>
        <p:blipFill rotWithShape="1">
          <a:blip r:embed="rId2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r="23575"/>
          <a:stretch/>
        </p:blipFill>
        <p:spPr bwMode="auto">
          <a:xfrm>
            <a:off x="964504" y="972061"/>
            <a:ext cx="2404997" cy="2568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4"/>
          <a:stretch>
            <a:fillRect/>
          </a:stretch>
        </p:blipFill>
        <p:spPr>
          <a:xfrm>
            <a:off x="9099961" y="1107138"/>
            <a:ext cx="1985573" cy="2425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5"/>
          <a:stretch>
            <a:fillRect/>
          </a:stretch>
        </p:blipFill>
        <p:spPr>
          <a:xfrm>
            <a:off x="6200448" y="4096010"/>
            <a:ext cx="4320469" cy="1425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6"/>
          <a:srcRect l="8617" t="20655" r="8563" b="17381"/>
          <a:stretch/>
        </p:blipFill>
        <p:spPr>
          <a:xfrm>
            <a:off x="4647155" y="1941535"/>
            <a:ext cx="3562741" cy="1189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Image result for quad graphics logo"/>
          <p:cNvPicPr>
            <a:picLocks noChangeAspect="1" noChangeArrowheads="1"/>
          </p:cNvPicPr>
          <p:nvPr/>
        </p:nvPicPr>
        <p:blipFill rotWithShape="1">
          <a:blip r:embed="rId2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30115" r="18864" b="30959"/>
          <a:stretch/>
        </p:blipFill>
        <p:spPr bwMode="auto">
          <a:xfrm>
            <a:off x="1064713" y="3945699"/>
            <a:ext cx="4597052" cy="1853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5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9BD84-0F7C-D647-8CA1-CC2F231D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5" y="150398"/>
            <a:ext cx="11527617" cy="60007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Buildings, Better Plants Partners Are: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FC9E99-401D-814E-B29D-D2D207E1E0B4}"/>
              </a:ext>
            </a:extLst>
          </p:cNvPr>
          <p:cNvSpPr/>
          <p:nvPr/>
        </p:nvSpPr>
        <p:spPr>
          <a:xfrm>
            <a:off x="250833" y="928270"/>
            <a:ext cx="4818471" cy="202856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4D0E2-6037-8F4A-AEEF-294CDA1CE2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87" y="1310724"/>
            <a:ext cx="1537330" cy="129992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419B3F1-2EB0-5D42-ABB8-98C66B007AFD}"/>
              </a:ext>
            </a:extLst>
          </p:cNvPr>
          <p:cNvSpPr txBox="1">
            <a:spLocks/>
          </p:cNvSpPr>
          <p:nvPr/>
        </p:nvSpPr>
        <p:spPr>
          <a:xfrm>
            <a:off x="2419440" y="1188360"/>
            <a:ext cx="2625136" cy="154319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kern="1200" baseline="0">
                <a:solidFill>
                  <a:srgbClr val="3EA8C3"/>
                </a:solidFill>
                <a:latin typeface="Microsoft Sans Serif" charset="0"/>
                <a:ea typeface="Microsoft Sans Serif" charset="0"/>
                <a:cs typeface="Microsoft Sans Serif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32 of the 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Fortune 100 Companies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E351D5-185C-EC4C-B031-632DB3F7A944}"/>
              </a:ext>
            </a:extLst>
          </p:cNvPr>
          <p:cNvSpPr/>
          <p:nvPr/>
        </p:nvSpPr>
        <p:spPr>
          <a:xfrm>
            <a:off x="250834" y="3067123"/>
            <a:ext cx="2304111" cy="304544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0366264-D328-0D45-B0ED-F0C5C737E877}"/>
              </a:ext>
            </a:extLst>
          </p:cNvPr>
          <p:cNvSpPr txBox="1">
            <a:spLocks/>
          </p:cNvSpPr>
          <p:nvPr/>
        </p:nvSpPr>
        <p:spPr>
          <a:xfrm>
            <a:off x="488487" y="4454539"/>
            <a:ext cx="2020747" cy="107209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kern="1200" baseline="0">
                <a:solidFill>
                  <a:srgbClr val="3EA8C3"/>
                </a:solidFill>
                <a:latin typeface="Microsoft Sans Serif" charset="0"/>
                <a:ea typeface="Microsoft Sans Serif" charset="0"/>
                <a:cs typeface="Microsoft Sans Serif" charset="0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  <a:latin typeface="+mj-lt"/>
              </a:rPr>
              <a:t>8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National Laboratories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3A4B18-0561-B845-AA7B-275F078FDC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474" y="3320903"/>
            <a:ext cx="1413526" cy="12585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48CF70D5-75E4-C043-A938-4BA9381E8E6C}"/>
              </a:ext>
            </a:extLst>
          </p:cNvPr>
          <p:cNvGrpSpPr/>
          <p:nvPr/>
        </p:nvGrpSpPr>
        <p:grpSpPr>
          <a:xfrm>
            <a:off x="5197639" y="928270"/>
            <a:ext cx="2080049" cy="3277436"/>
            <a:chOff x="4068856" y="949724"/>
            <a:chExt cx="2080049" cy="3277436"/>
          </a:xfrm>
          <a:solidFill>
            <a:srgbClr val="002060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DB8633-0708-5440-8149-8B2DAECCF01A}"/>
                </a:ext>
              </a:extLst>
            </p:cNvPr>
            <p:cNvSpPr/>
            <p:nvPr/>
          </p:nvSpPr>
          <p:spPr>
            <a:xfrm>
              <a:off x="4068856" y="949724"/>
              <a:ext cx="2080049" cy="327743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8575DFAC-EB65-5F48-AE1E-0FEB2BEC9B11}"/>
                </a:ext>
              </a:extLst>
            </p:cNvPr>
            <p:cNvSpPr txBox="1">
              <a:spLocks/>
            </p:cNvSpPr>
            <p:nvPr/>
          </p:nvSpPr>
          <p:spPr>
            <a:xfrm>
              <a:off x="4103438" y="2978290"/>
              <a:ext cx="2013383" cy="114804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vert="horz" lIns="91440" tIns="45720" rIns="91440" bIns="45720" rtlCol="0" anchor="t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500" b="1" kern="1200" baseline="0">
                  <a:solidFill>
                    <a:srgbClr val="3EA8C3"/>
                  </a:solidFill>
                  <a:latin typeface="Microsoft Sans Serif" charset="0"/>
                  <a:ea typeface="Microsoft Sans Serif" charset="0"/>
                  <a:cs typeface="Microsoft Sans Serif" charset="0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30% of all Commercial Building space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8B8646-7A92-5E45-8EAA-1CA9CB6D7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9573" y="1084861"/>
              <a:ext cx="1964093" cy="1670239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96ED86C-4DD5-2A45-9D74-792E4D63F1EA}"/>
              </a:ext>
            </a:extLst>
          </p:cNvPr>
          <p:cNvGrpSpPr/>
          <p:nvPr/>
        </p:nvGrpSpPr>
        <p:grpSpPr>
          <a:xfrm>
            <a:off x="2673335" y="3067123"/>
            <a:ext cx="2395969" cy="3045441"/>
            <a:chOff x="4068856" y="2570685"/>
            <a:chExt cx="2395969" cy="3045441"/>
          </a:xfrm>
          <a:solidFill>
            <a:srgbClr val="002060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F1EE850-6F93-1344-AA5C-8A01A681F9AA}"/>
                </a:ext>
              </a:extLst>
            </p:cNvPr>
            <p:cNvSpPr/>
            <p:nvPr/>
          </p:nvSpPr>
          <p:spPr>
            <a:xfrm>
              <a:off x="4068856" y="2570685"/>
              <a:ext cx="2395969" cy="3045441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27BD9E31-53BA-D84F-978A-F67CDEEA80DF}"/>
                </a:ext>
              </a:extLst>
            </p:cNvPr>
            <p:cNvSpPr txBox="1">
              <a:spLocks/>
            </p:cNvSpPr>
            <p:nvPr/>
          </p:nvSpPr>
          <p:spPr>
            <a:xfrm>
              <a:off x="4091789" y="4319635"/>
              <a:ext cx="2373036" cy="114804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500" b="1" kern="1200" baseline="0">
                  <a:solidFill>
                    <a:srgbClr val="3EA8C3"/>
                  </a:solidFill>
                  <a:latin typeface="Microsoft Sans Serif" charset="0"/>
                  <a:ea typeface="Microsoft Sans Serif" charset="0"/>
                  <a:cs typeface="Microsoft Sans Serif" charset="0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12 of the </a:t>
              </a:r>
              <a:br>
                <a:rPr lang="en-US" sz="2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Top 25 U.S. employers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C23EC34-F575-4F4E-8EAE-3941F3B4DE95}"/>
              </a:ext>
            </a:extLst>
          </p:cNvPr>
          <p:cNvGrpSpPr/>
          <p:nvPr/>
        </p:nvGrpSpPr>
        <p:grpSpPr>
          <a:xfrm>
            <a:off x="7406023" y="925834"/>
            <a:ext cx="4672166" cy="1483070"/>
            <a:chOff x="4068856" y="4374910"/>
            <a:chExt cx="2916754" cy="978416"/>
          </a:xfrm>
          <a:solidFill>
            <a:srgbClr val="002060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AC6A17F-9C6A-C04C-BD38-41C0F8EA46F1}"/>
                </a:ext>
              </a:extLst>
            </p:cNvPr>
            <p:cNvSpPr/>
            <p:nvPr/>
          </p:nvSpPr>
          <p:spPr>
            <a:xfrm>
              <a:off x="4068856" y="4374910"/>
              <a:ext cx="2916754" cy="96872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824463AB-1692-334C-902D-D3745F987270}"/>
                </a:ext>
              </a:extLst>
            </p:cNvPr>
            <p:cNvSpPr txBox="1">
              <a:spLocks/>
            </p:cNvSpPr>
            <p:nvPr/>
          </p:nvSpPr>
          <p:spPr>
            <a:xfrm>
              <a:off x="5391173" y="4465670"/>
              <a:ext cx="1594437" cy="88639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500" b="1" kern="1200" baseline="0">
                  <a:solidFill>
                    <a:srgbClr val="3EA8C3"/>
                  </a:solidFill>
                  <a:latin typeface="Microsoft Sans Serif" charset="0"/>
                  <a:ea typeface="Microsoft Sans Serif" charset="0"/>
                  <a:cs typeface="Microsoft Sans Serif" charset="0"/>
                </a:defRPr>
              </a:lvl1pPr>
            </a:lstStyle>
            <a:p>
              <a:r>
                <a:rPr lang="en-US" sz="2800" dirty="0">
                  <a:solidFill>
                    <a:schemeClr val="bg1"/>
                  </a:solidFill>
                  <a:latin typeface="+mj-lt"/>
                </a:rPr>
                <a:t>28 state governments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70B434E-F299-4544-BEB7-770F0B548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1580"/>
            <a:stretch/>
          </p:blipFill>
          <p:spPr>
            <a:xfrm>
              <a:off x="4084294" y="4392383"/>
              <a:ext cx="1335301" cy="960943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</p:pic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21C7290-020C-1746-95E3-EFC3BA4F178E}"/>
              </a:ext>
            </a:extLst>
          </p:cNvPr>
          <p:cNvCxnSpPr/>
          <p:nvPr/>
        </p:nvCxnSpPr>
        <p:spPr>
          <a:xfrm>
            <a:off x="2291104" y="1263840"/>
            <a:ext cx="0" cy="139493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141BA56-71A5-E54A-9CB4-60842210D0D4}"/>
              </a:ext>
            </a:extLst>
          </p:cNvPr>
          <p:cNvGrpSpPr/>
          <p:nvPr/>
        </p:nvGrpSpPr>
        <p:grpSpPr>
          <a:xfrm>
            <a:off x="7406022" y="2504134"/>
            <a:ext cx="4696081" cy="1722372"/>
            <a:chOff x="4068856" y="4342293"/>
            <a:chExt cx="2942137" cy="1090081"/>
          </a:xfrm>
          <a:solidFill>
            <a:srgbClr val="002060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0A981F5-88C5-2F45-A252-2C2B7EA79202}"/>
                </a:ext>
              </a:extLst>
            </p:cNvPr>
            <p:cNvSpPr/>
            <p:nvPr/>
          </p:nvSpPr>
          <p:spPr>
            <a:xfrm>
              <a:off x="4068856" y="4342293"/>
              <a:ext cx="2942137" cy="1090081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DAA89EF6-E097-944F-90DF-EE011C7D0960}"/>
                </a:ext>
              </a:extLst>
            </p:cNvPr>
            <p:cNvSpPr txBox="1">
              <a:spLocks/>
            </p:cNvSpPr>
            <p:nvPr/>
          </p:nvSpPr>
          <p:spPr>
            <a:xfrm>
              <a:off x="4804404" y="4351592"/>
              <a:ext cx="1609367" cy="107209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500" b="1" kern="1200" baseline="0">
                  <a:solidFill>
                    <a:srgbClr val="3EA8C3"/>
                  </a:solidFill>
                  <a:latin typeface="Microsoft Sans Serif" charset="0"/>
                  <a:ea typeface="Microsoft Sans Serif" charset="0"/>
                  <a:cs typeface="Microsoft Sans Serif" charset="0"/>
                </a:defRPr>
              </a:lvl1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+mj-lt"/>
                </a:rPr>
                <a:t>90 local governments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F0B3F165-4A96-7B48-A54C-C48A58B9717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8805" y="2520718"/>
            <a:ext cx="1255391" cy="159397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9E038D0-0BF4-0345-99EC-848A76E58D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6712" y="2520718"/>
            <a:ext cx="1255391" cy="154096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599A251-A73D-C541-9209-1FE0B684015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9080" y="3362040"/>
            <a:ext cx="1498147" cy="13028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D4374B8-D0A2-2847-9747-A1786739C0F7}"/>
              </a:ext>
            </a:extLst>
          </p:cNvPr>
          <p:cNvGrpSpPr/>
          <p:nvPr/>
        </p:nvGrpSpPr>
        <p:grpSpPr>
          <a:xfrm>
            <a:off x="5197637" y="4386250"/>
            <a:ext cx="6904465" cy="1726314"/>
            <a:chOff x="5197638" y="4386250"/>
            <a:chExt cx="6816970" cy="1726314"/>
          </a:xfrm>
          <a:solidFill>
            <a:srgbClr val="002060"/>
          </a:solidFill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A2CB437-26CE-274C-BA5D-A56962010095}"/>
                </a:ext>
              </a:extLst>
            </p:cNvPr>
            <p:cNvGrpSpPr/>
            <p:nvPr/>
          </p:nvGrpSpPr>
          <p:grpSpPr>
            <a:xfrm>
              <a:off x="5197638" y="4386250"/>
              <a:ext cx="6816970" cy="1726314"/>
              <a:chOff x="6724897" y="4739854"/>
              <a:chExt cx="5420635" cy="1372709"/>
            </a:xfrm>
            <a:grpFill/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81B1495-1AA8-C747-82C9-A3AE1DDA1483}"/>
                  </a:ext>
                </a:extLst>
              </p:cNvPr>
              <p:cNvSpPr/>
              <p:nvPr/>
            </p:nvSpPr>
            <p:spPr>
              <a:xfrm>
                <a:off x="6724897" y="4739854"/>
                <a:ext cx="5420635" cy="1372709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Title 1">
                <a:extLst>
                  <a:ext uri="{FF2B5EF4-FFF2-40B4-BE49-F238E27FC236}">
                    <a16:creationId xmlns:a16="http://schemas.microsoft.com/office/drawing/2014/main" id="{233D5A7F-DFE7-0642-BAC5-FB29495629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1591" y="4900355"/>
                <a:ext cx="3889454" cy="1072090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500" b="1" kern="1200" baseline="0">
                    <a:solidFill>
                      <a:srgbClr val="3EA8C3"/>
                    </a:solidFill>
                    <a:latin typeface="Microsoft Sans Serif" charset="0"/>
                    <a:ea typeface="Microsoft Sans Serif" charset="0"/>
                    <a:cs typeface="Microsoft Sans Serif" charset="0"/>
                  </a:defRPr>
                </a:lvl1pPr>
              </a:lstStyle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+mj-lt"/>
                  </a:rPr>
                  <a:t>12% of the U.S. </a:t>
                </a:r>
              </a:p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+mj-lt"/>
                  </a:rPr>
                  <a:t>Manufacturing </a:t>
                </a:r>
                <a:br>
                  <a:rPr lang="en-US" sz="3200" dirty="0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3200" dirty="0">
                    <a:solidFill>
                      <a:schemeClr val="bg1"/>
                    </a:solidFill>
                    <a:latin typeface="+mj-lt"/>
                  </a:rPr>
                  <a:t>Energy Footprint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1952796-5B7D-6440-A7BF-158341144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1989" y="4816073"/>
              <a:ext cx="1610580" cy="117311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0456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59E0BB38-255C-534C-8891-11B8D39A12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607305"/>
              </p:ext>
            </p:extLst>
          </p:nvPr>
        </p:nvGraphicFramePr>
        <p:xfrm>
          <a:off x="2353761" y="1517843"/>
          <a:ext cx="6482616" cy="424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FAE4FDBB-FBB2-DE4F-9CA1-26B35940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Companies Join Better Plants</a:t>
            </a:r>
            <a:endParaRPr lang="en-US" sz="3600" b="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7B6320-75CF-204A-BE3D-8391206C63A2}"/>
              </a:ext>
            </a:extLst>
          </p:cNvPr>
          <p:cNvCxnSpPr/>
          <p:nvPr/>
        </p:nvCxnSpPr>
        <p:spPr>
          <a:xfrm>
            <a:off x="240674" y="780141"/>
            <a:ext cx="1170458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9E0BB38-255C-534C-8891-11B8D39A12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6759736"/>
              </p:ext>
            </p:extLst>
          </p:nvPr>
        </p:nvGraphicFramePr>
        <p:xfrm>
          <a:off x="2878200" y="1119824"/>
          <a:ext cx="5808600" cy="374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805" y="3164552"/>
            <a:ext cx="1970322" cy="84442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5A7E7D-760A-9E47-9C0D-74C9E9257B49}"/>
              </a:ext>
            </a:extLst>
          </p:cNvPr>
          <p:cNvCxnSpPr/>
          <p:nvPr/>
        </p:nvCxnSpPr>
        <p:spPr>
          <a:xfrm>
            <a:off x="691734" y="1615966"/>
            <a:ext cx="3037428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5A4FD7-CB4C-FB4B-9B30-367B17355BF4}"/>
              </a:ext>
            </a:extLst>
          </p:cNvPr>
          <p:cNvCxnSpPr>
            <a:cxnSpLocks/>
          </p:cNvCxnSpPr>
          <p:nvPr/>
        </p:nvCxnSpPr>
        <p:spPr>
          <a:xfrm flipH="1" flipV="1">
            <a:off x="3725819" y="1615967"/>
            <a:ext cx="931081" cy="58740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DEF674-66B7-2A45-9B04-8C9B93651B58}"/>
              </a:ext>
            </a:extLst>
          </p:cNvPr>
          <p:cNvCxnSpPr>
            <a:cxnSpLocks/>
          </p:cNvCxnSpPr>
          <p:nvPr/>
        </p:nvCxnSpPr>
        <p:spPr>
          <a:xfrm flipH="1">
            <a:off x="3645583" y="4420831"/>
            <a:ext cx="624570" cy="60906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5FBD5B-3142-3D40-B94C-A1DD81BAA48D}"/>
              </a:ext>
            </a:extLst>
          </p:cNvPr>
          <p:cNvCxnSpPr/>
          <p:nvPr/>
        </p:nvCxnSpPr>
        <p:spPr>
          <a:xfrm>
            <a:off x="500047" y="5029897"/>
            <a:ext cx="314553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E4D1C4-A51F-8F48-ABEE-A65BACC55BA4}"/>
              </a:ext>
            </a:extLst>
          </p:cNvPr>
          <p:cNvCxnSpPr>
            <a:cxnSpLocks/>
          </p:cNvCxnSpPr>
          <p:nvPr/>
        </p:nvCxnSpPr>
        <p:spPr>
          <a:xfrm flipV="1">
            <a:off x="7304183" y="1612440"/>
            <a:ext cx="668939" cy="460591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0D506-AD29-364A-AF0B-F0F8EA128776}"/>
              </a:ext>
            </a:extLst>
          </p:cNvPr>
          <p:cNvCxnSpPr>
            <a:cxnSpLocks/>
          </p:cNvCxnSpPr>
          <p:nvPr/>
        </p:nvCxnSpPr>
        <p:spPr>
          <a:xfrm>
            <a:off x="7973122" y="1612440"/>
            <a:ext cx="3624146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A0D506-AD29-364A-AF0B-F0F8EA128776}"/>
              </a:ext>
            </a:extLst>
          </p:cNvPr>
          <p:cNvCxnSpPr>
            <a:cxnSpLocks/>
          </p:cNvCxnSpPr>
          <p:nvPr/>
        </p:nvCxnSpPr>
        <p:spPr>
          <a:xfrm>
            <a:off x="8181845" y="5029897"/>
            <a:ext cx="3624146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CEC519B-780E-1844-86A1-CBEE6A87AD94}"/>
              </a:ext>
            </a:extLst>
          </p:cNvPr>
          <p:cNvSpPr txBox="1"/>
          <p:nvPr/>
        </p:nvSpPr>
        <p:spPr>
          <a:xfrm>
            <a:off x="7973122" y="1251849"/>
            <a:ext cx="4041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Technical Assistance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681DE3-9CAE-804C-8E35-29C5CBC77351}"/>
              </a:ext>
            </a:extLst>
          </p:cNvPr>
          <p:cNvSpPr txBox="1"/>
          <p:nvPr/>
        </p:nvSpPr>
        <p:spPr>
          <a:xfrm>
            <a:off x="415715" y="4640603"/>
            <a:ext cx="5004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Emerging Technologies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1743" y="1232059"/>
            <a:ext cx="22893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Industry Leadership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12387" y="4640603"/>
            <a:ext cx="3946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Workforce Development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4415" y="1666788"/>
            <a:ext cx="346409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Developing Innovative, Replicable </a:t>
            </a:r>
          </a:p>
          <a:p>
            <a:r>
              <a:rPr lang="en-US" b="1" dirty="0">
                <a:solidFill>
                  <a:srgbClr val="002060"/>
                </a:solidFill>
              </a:rPr>
              <a:t>Solutions with Market Leaders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   National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    Peer to Peer 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    Better Building Solutions Center</a:t>
            </a:r>
          </a:p>
          <a:p>
            <a:endParaRPr lang="en-US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6C31E7-E406-064B-A5DD-C22B8B8EDA80}"/>
              </a:ext>
            </a:extLst>
          </p:cNvPr>
          <p:cNvSpPr txBox="1"/>
          <p:nvPr/>
        </p:nvSpPr>
        <p:spPr>
          <a:xfrm>
            <a:off x="465211" y="5114332"/>
            <a:ext cx="4493708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>
                <a:solidFill>
                  <a:srgbClr val="002060"/>
                </a:solidFill>
              </a:rPr>
              <a:t>Innovation to Drive Savings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+mj-lt"/>
              </a:rPr>
              <a:t>   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DOE National Labs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   Advanced Technology Field Validation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68A7D3-E1A2-ED48-ACB3-CDB3414C9812}"/>
              </a:ext>
            </a:extLst>
          </p:cNvPr>
          <p:cNvSpPr txBox="1"/>
          <p:nvPr/>
        </p:nvSpPr>
        <p:spPr>
          <a:xfrm>
            <a:off x="8231921" y="1707038"/>
            <a:ext cx="39961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>
                <a:solidFill>
                  <a:srgbClr val="002060"/>
                </a:solidFill>
              </a:rPr>
              <a:t>Making Energy Efficient Investments Easier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Tools for Energy Management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Financing Navigator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Diagnostic Equipment Program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68A7D3-E1A2-ED48-ACB3-CDB3414C9812}"/>
              </a:ext>
            </a:extLst>
          </p:cNvPr>
          <p:cNvSpPr txBox="1"/>
          <p:nvPr/>
        </p:nvSpPr>
        <p:spPr>
          <a:xfrm>
            <a:off x="8181845" y="5105972"/>
            <a:ext cx="3996168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>
                <a:solidFill>
                  <a:srgbClr val="002060"/>
                </a:solidFill>
              </a:rPr>
              <a:t>Helping You Meet Your Challenges of Today, and Tomorrow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In-Plant Trainings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Industrial Assessment Centers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A0D506-AD29-364A-AF0B-F0F8EA128776}"/>
              </a:ext>
            </a:extLst>
          </p:cNvPr>
          <p:cNvCxnSpPr>
            <a:cxnSpLocks/>
          </p:cNvCxnSpPr>
          <p:nvPr/>
        </p:nvCxnSpPr>
        <p:spPr>
          <a:xfrm>
            <a:off x="7703356" y="4452471"/>
            <a:ext cx="478489" cy="57742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43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Assistance: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Technical Account Manager</a:t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endParaRPr lang="en-US" sz="3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231530" y="969624"/>
            <a:ext cx="7891576" cy="4351338"/>
          </a:xfrm>
        </p:spPr>
        <p:txBody>
          <a:bodyPr>
            <a:normAutofit/>
          </a:bodyPr>
          <a:lstStyle/>
          <a:p>
            <a:pPr marL="914400" lvl="1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Helps Partners develop a roadmap to          achieve their goals</a:t>
            </a:r>
          </a:p>
          <a:p>
            <a:pPr marL="914400" lvl="1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Helps Partners set energy baselines, track data, and identify energy savings opportunities</a:t>
            </a:r>
          </a:p>
          <a:p>
            <a:pPr marL="914400" lvl="1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Batang" panose="02030600000101010101" pitchFamily="18" charset="-127"/>
              </a:rPr>
              <a:t>Inform about DOE and external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935" y="1170041"/>
            <a:ext cx="4224072" cy="2823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096000" y="5040424"/>
            <a:ext cx="629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“Like having a free consultant on retainer”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    --Andy Terrey, City of Phoenix Water Services</a:t>
            </a:r>
          </a:p>
        </p:txBody>
      </p:sp>
      <p:pic>
        <p:nvPicPr>
          <p:cNvPr id="1026" name="Picture 2" descr="Image result for oak ridge national laborato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6" y="4131837"/>
            <a:ext cx="4825214" cy="2012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56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1235</Words>
  <Application>Microsoft Macintosh PowerPoint</Application>
  <PresentationFormat>Widescreen</PresentationFormat>
  <Paragraphs>264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Batang</vt:lpstr>
      <vt:lpstr>Arial</vt:lpstr>
      <vt:lpstr>Calibri</vt:lpstr>
      <vt:lpstr>Calibri Light</vt:lpstr>
      <vt:lpstr>Lucida Grande</vt:lpstr>
      <vt:lpstr>Segoe UI</vt:lpstr>
      <vt:lpstr>Wingdings</vt:lpstr>
      <vt:lpstr>Office Theme</vt:lpstr>
      <vt:lpstr>Saving Energy, Saving Money -  Helping Manufacturers Set and Achieve Big Goals</vt:lpstr>
      <vt:lpstr>Manufacturing – Why do we care?</vt:lpstr>
      <vt:lpstr>DOE’s Better Plants Program</vt:lpstr>
      <vt:lpstr>How Does Better Plants Work?</vt:lpstr>
      <vt:lpstr>Better Plants Year in Review</vt:lpstr>
      <vt:lpstr>What Market Leadership Looks Like</vt:lpstr>
      <vt:lpstr>Better Buildings, Better Plants Partners Are:</vt:lpstr>
      <vt:lpstr>Why Companies Join Better Plants</vt:lpstr>
      <vt:lpstr>Technical Assistance: Technical Account Manager </vt:lpstr>
      <vt:lpstr>Technical Assistance: Tools and Resources </vt:lpstr>
      <vt:lpstr>Technical Assistance: In-Plant Trainings </vt:lpstr>
      <vt:lpstr>Technical Assistance: Supply Chain Initiative</vt:lpstr>
      <vt:lpstr>Better Plants Financing Navigator</vt:lpstr>
      <vt:lpstr>Technical Assistance Complementary Programs</vt:lpstr>
      <vt:lpstr>Emerging Technologies</vt:lpstr>
      <vt:lpstr>Recognizing and Amplifying Leadership</vt:lpstr>
      <vt:lpstr>Recognition: Better Practice and Project Awards</vt:lpstr>
      <vt:lpstr>National Recognition – New Prize</vt:lpstr>
      <vt:lpstr>4 Things all Better Plants Goal Achievers Did</vt:lpstr>
      <vt:lpstr>National Recognition: Helping You Tell Your Story</vt:lpstr>
      <vt:lpstr>National Recognition: Helping You Tell Your Story</vt:lpstr>
      <vt:lpstr>Better Buildings Solution Center</vt:lpstr>
      <vt:lpstr>More than 200 Partner Playbooks </vt:lpstr>
      <vt:lpstr>National Recognition: Helping You Tell Your Story</vt:lpstr>
      <vt:lpstr>Better Buildings Challenge SWAP</vt:lpstr>
      <vt:lpstr>Better Buildings Challenge SWAP</vt:lpstr>
      <vt:lpstr>PowerPoint Presentation</vt:lpstr>
      <vt:lpstr>Why Partner with Better Plants?</vt:lpstr>
      <vt:lpstr>Joining is Easy! </vt:lpstr>
      <vt:lpstr>Thank you!</vt:lpstr>
    </vt:vector>
  </TitlesOfParts>
  <Company>U.S. Department of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Wins and Ambitious Targets in Energy Reduction and Renewables</dc:title>
  <dc:creator>Levine, Eli</dc:creator>
  <cp:lastModifiedBy>Bruce Cuthbert</cp:lastModifiedBy>
  <cp:revision>15</cp:revision>
  <dcterms:created xsi:type="dcterms:W3CDTF">2019-11-19T16:43:04Z</dcterms:created>
  <dcterms:modified xsi:type="dcterms:W3CDTF">2020-03-24T01:59:13Z</dcterms:modified>
</cp:coreProperties>
</file>