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362" r:id="rId3"/>
    <p:sldId id="365" r:id="rId4"/>
    <p:sldId id="368" r:id="rId5"/>
    <p:sldId id="366" r:id="rId6"/>
    <p:sldId id="370" r:id="rId7"/>
    <p:sldId id="367" r:id="rId8"/>
    <p:sldId id="349" r:id="rId9"/>
    <p:sldId id="357" r:id="rId10"/>
    <p:sldId id="288" r:id="rId11"/>
  </p:sldIdLst>
  <p:sldSz cx="9144000" cy="5143500" type="screen16x9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23" charset="0"/>
        <a:ea typeface="Geneva" pitchFamily="12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23" charset="0"/>
        <a:ea typeface="Geneva" pitchFamily="12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23" charset="0"/>
        <a:ea typeface="Geneva" pitchFamily="12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23" charset="0"/>
        <a:ea typeface="Geneva" pitchFamily="12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23" charset="0"/>
        <a:ea typeface="Geneva" pitchFamily="12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23" charset="0"/>
        <a:ea typeface="Geneva" pitchFamily="12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23" charset="0"/>
        <a:ea typeface="Geneva" pitchFamily="12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23" charset="0"/>
        <a:ea typeface="Geneva" pitchFamily="12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23" charset="0"/>
        <a:ea typeface="Geneva" pitchFamily="123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01682B3-479A-47A9-87B2-A98F252F1CD3}">
          <p14:sldIdLst>
            <p14:sldId id="331"/>
            <p14:sldId id="362"/>
            <p14:sldId id="365"/>
            <p14:sldId id="368"/>
            <p14:sldId id="366"/>
            <p14:sldId id="370"/>
            <p14:sldId id="367"/>
            <p14:sldId id="349"/>
            <p14:sldId id="357"/>
            <p14:sldId id="28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FF"/>
    <a:srgbClr val="004483"/>
    <a:srgbClr val="223899"/>
    <a:srgbClr val="0A4B99"/>
    <a:srgbClr val="00478A"/>
    <a:srgbClr val="8A1A1A"/>
    <a:srgbClr val="333399"/>
    <a:srgbClr val="FAC81A"/>
    <a:srgbClr val="FFFF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21" autoAdjust="0"/>
    <p:restoredTop sz="91898" autoAdjust="0"/>
  </p:normalViewPr>
  <p:slideViewPr>
    <p:cSldViewPr>
      <p:cViewPr>
        <p:scale>
          <a:sx n="100" d="100"/>
          <a:sy n="100" d="100"/>
        </p:scale>
        <p:origin x="-80" y="-3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682"/>
    </p:cViewPr>
  </p:sorterViewPr>
  <p:notesViewPr>
    <p:cSldViewPr>
      <p:cViewPr varScale="1">
        <p:scale>
          <a:sx n="67" d="100"/>
          <a:sy n="67" d="100"/>
        </p:scale>
        <p:origin x="-2434" y="-82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Geneva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Geneva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Geneva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06DE0DC-4361-45FF-A16D-18434E563A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4079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Geneva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Geneva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6875" y="692150"/>
            <a:ext cx="61563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Geneva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9C97B77-3B18-4840-8A0C-786574E74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671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Geneva" charset="0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Geneva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Geneva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Geneva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153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442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699" indent="-285653" defTabSz="920442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2612" indent="-228523" defTabSz="920442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599661" indent="-228523" defTabSz="920442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6704" indent="-228523" defTabSz="920442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3750" indent="-228523" algn="ctr" defTabSz="920442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0795" indent="-228523" algn="ctr" defTabSz="920442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7838" indent="-228523" algn="ctr" defTabSz="920442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4886" indent="-228523" algn="ctr" defTabSz="920442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27AE696-4709-4267-B2BD-BC5D4857FFA5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059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Welcom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6.9 title 3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 descr="Zeroinjuries-2C-rev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7400" y="285750"/>
            <a:ext cx="4876798" cy="2934506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3333750"/>
            <a:ext cx="8839200" cy="6858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38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0" y="4887913"/>
            <a:ext cx="533400" cy="274637"/>
          </a:xfrm>
          <a:prstGeom prst="rect">
            <a:avLst/>
          </a:prstGeom>
        </p:spPr>
        <p:txBody>
          <a:bodyPr/>
          <a:lstStyle/>
          <a:p>
            <a:fld id="{1910CB5C-FA00-44BC-8C81-665BD03037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Classification: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98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200" y="1028700"/>
            <a:ext cx="8305800" cy="3314700"/>
          </a:xfrm>
          <a:prstGeom prst="rect">
            <a:avLst/>
          </a:prstGeom>
        </p:spPr>
        <p:txBody>
          <a:bodyPr/>
          <a:lstStyle>
            <a:lvl1pPr>
              <a:buClr>
                <a:srgbClr val="0A4B99"/>
              </a:buClr>
              <a:defRPr sz="2400">
                <a:solidFill>
                  <a:schemeClr val="bg2">
                    <a:lumMod val="75000"/>
                  </a:schemeClr>
                </a:solidFill>
              </a:defRPr>
            </a:lvl1pPr>
            <a:lvl2pPr>
              <a:buClr>
                <a:srgbClr val="0A4B99"/>
              </a:buClr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>
              <a:buClr>
                <a:srgbClr val="0A4B99"/>
              </a:buClr>
              <a:defRPr>
                <a:solidFill>
                  <a:schemeClr val="bg2">
                    <a:lumMod val="75000"/>
                  </a:schemeClr>
                </a:solidFill>
              </a:defRPr>
            </a:lvl3pPr>
            <a:lvl4pPr>
              <a:buClr>
                <a:srgbClr val="0A4B99"/>
              </a:buClr>
              <a:defRPr>
                <a:solidFill>
                  <a:schemeClr val="bg2">
                    <a:lumMod val="75000"/>
                  </a:schemeClr>
                </a:solidFill>
              </a:defRPr>
            </a:lvl4pPr>
            <a:lvl5pPr>
              <a:buClr>
                <a:srgbClr val="0A4B99"/>
              </a:buClr>
              <a:defRPr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839200" y="4913226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EA6B8CD-0949-466A-860B-384123A73A81}" type="slidenum">
              <a:rPr lang="en-US" sz="900" b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‹#›</a:t>
            </a:fld>
            <a:endParaRPr lang="en-US" sz="1000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1" y="342900"/>
            <a:ext cx="8562975" cy="685800"/>
          </a:xfrm>
          <a:prstGeom prst="rect">
            <a:avLst/>
          </a:prstGeom>
        </p:spPr>
        <p:txBody>
          <a:bodyPr/>
          <a:lstStyle>
            <a:lvl1pPr>
              <a:defRPr spc="-140" baseline="0">
                <a:solidFill>
                  <a:srgbClr val="0A4B99"/>
                </a:solidFill>
                <a:latin typeface="Arial Black"/>
                <a:cs typeface="Arial Blac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53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0100"/>
            <a:ext cx="8001000" cy="5143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91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Welcom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elcome new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3181350"/>
            <a:ext cx="8839200" cy="6858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1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6.9 title 3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itle 8"/>
          <p:cNvSpPr>
            <a:spLocks noGrp="1"/>
          </p:cNvSpPr>
          <p:nvPr>
            <p:ph type="title" hasCustomPrompt="1"/>
          </p:nvPr>
        </p:nvSpPr>
        <p:spPr>
          <a:xfrm>
            <a:off x="453139" y="1733550"/>
            <a:ext cx="8229600" cy="685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67539" y="2495550"/>
            <a:ext cx="6400800" cy="762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28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ction general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53139" y="2143125"/>
            <a:ext cx="8229600" cy="73342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40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67539" y="2876550"/>
            <a:ext cx="6400800" cy="7620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None/>
              <a:defRPr sz="20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Classification: CONFIDENTIAL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10CB5C-FA00-44BC-8C81-665BD030375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5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ave blu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92322"/>
            <a:ext cx="9144000" cy="874776"/>
          </a:xfrm>
          <a:prstGeom prst="rect">
            <a:avLst/>
          </a:prstGeom>
        </p:spPr>
      </p:pic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0" y="4887913"/>
            <a:ext cx="533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10CB5C-FA00-44BC-8C81-665BD03037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457200" y="1200150"/>
            <a:ext cx="8153400" cy="32766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1638" indent="-174625">
              <a:buClr>
                <a:schemeClr val="accent1"/>
              </a:buClr>
              <a:buFont typeface="Calibri" panose="020F0502020204030204" pitchFamily="34" charset="0"/>
              <a:buChar char="‒"/>
              <a:defRPr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3413" indent="-182563">
              <a:buClr>
                <a:schemeClr val="accent1"/>
              </a:buClr>
              <a:buFont typeface="Calibri" panose="020F0502020204030204" pitchFamily="34" charset="0"/>
              <a:buChar char="‒"/>
              <a:defRPr sz="18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4400" indent="-165100">
              <a:buClr>
                <a:schemeClr val="accent1"/>
              </a:buClr>
              <a:buFont typeface="Calibri" panose="020F0502020204030204" pitchFamily="34" charset="0"/>
              <a:buChar char="‒"/>
              <a:defRPr sz="18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46175" indent="-171450">
              <a:buClr>
                <a:schemeClr val="accent1"/>
              </a:buClr>
              <a:buFont typeface="Calibri" panose="020F0502020204030204" pitchFamily="34" charset="0"/>
              <a:buChar char="‒"/>
              <a:defRPr sz="18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66700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Classification: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06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41376"/>
          </a:xfrm>
          <a:prstGeom prst="rect">
            <a:avLst/>
          </a:prstGeom>
        </p:spPr>
        <p:txBody>
          <a:bodyPr anchor="t" anchorCtr="0"/>
          <a:lstStyle>
            <a:lvl1pPr>
              <a:defRPr lang="en-US" sz="3200" b="1" dirty="0" smtClean="0">
                <a:solidFill>
                  <a:schemeClr val="accent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200" y="1200150"/>
            <a:ext cx="8153400" cy="32766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1638" indent="-174625">
              <a:buClr>
                <a:schemeClr val="accent1"/>
              </a:buClr>
              <a:buFont typeface="Calibri" panose="020F0502020204030204" pitchFamily="34" charset="0"/>
              <a:buChar char="‒"/>
              <a:defRPr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3413" indent="-182563">
              <a:buClr>
                <a:schemeClr val="accent1"/>
              </a:buClr>
              <a:buFont typeface="Calibri" panose="020F0502020204030204" pitchFamily="34" charset="0"/>
              <a:buChar char="‒"/>
              <a:defRPr sz="18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4400" indent="-165100">
              <a:buClr>
                <a:schemeClr val="accent1"/>
              </a:buClr>
              <a:buFont typeface="Calibri" panose="020F0502020204030204" pitchFamily="34" charset="0"/>
              <a:buChar char="‒"/>
              <a:defRPr sz="18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46175" indent="-171450">
              <a:buClr>
                <a:schemeClr val="accent1"/>
              </a:buClr>
              <a:buFont typeface="Calibri" panose="020F0502020204030204" pitchFamily="34" charset="0"/>
              <a:buChar char="‒"/>
              <a:defRPr sz="18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0" y="4887913"/>
            <a:ext cx="533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10CB5C-FA00-44BC-8C81-665BD03037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Classification: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41376"/>
          </a:xfrm>
          <a:prstGeom prst="rect">
            <a:avLst/>
          </a:prstGeom>
        </p:spPr>
        <p:txBody>
          <a:bodyPr anchor="t" anchorCtr="0"/>
          <a:lstStyle>
            <a:lvl1pPr>
              <a:defRPr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2000" y="1200150"/>
            <a:ext cx="4114800" cy="327660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1638" indent="-174625">
              <a:buClr>
                <a:schemeClr val="accent1"/>
              </a:buClr>
              <a:buFont typeface="Calibri" panose="020F0502020204030204" pitchFamily="34" charset="0"/>
              <a:buChar char="‒"/>
              <a:defRPr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3413" indent="-182563">
              <a:buClr>
                <a:schemeClr val="accent1"/>
              </a:buClr>
              <a:buFont typeface="Calibri" panose="020F0502020204030204" pitchFamily="34" charset="0"/>
              <a:buChar char="‒"/>
              <a:defRPr sz="18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4400" indent="-165100">
              <a:buClr>
                <a:schemeClr val="accent1"/>
              </a:buClr>
              <a:buFont typeface="Calibri" panose="020F0502020204030204" pitchFamily="34" charset="0"/>
              <a:buChar char="‒"/>
              <a:defRPr sz="18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46175" indent="-171450">
              <a:buClr>
                <a:schemeClr val="accent1"/>
              </a:buClr>
              <a:buFont typeface="Calibri" panose="020F0502020204030204" pitchFamily="34" charset="0"/>
              <a:buChar char="‒"/>
              <a:defRPr sz="18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0" y="4887913"/>
            <a:ext cx="533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10CB5C-FA00-44BC-8C81-665BD03037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1"/>
          </p:nvPr>
        </p:nvSpPr>
        <p:spPr>
          <a:xfrm>
            <a:off x="457200" y="1200150"/>
            <a:ext cx="3886200" cy="327660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1638" indent="-174625">
              <a:buClr>
                <a:schemeClr val="accent1"/>
              </a:buClr>
              <a:buFont typeface="Calibri" panose="020F0502020204030204" pitchFamily="34" charset="0"/>
              <a:buChar char="‒"/>
              <a:defRPr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3413" indent="-182563">
              <a:buClr>
                <a:schemeClr val="accent1"/>
              </a:buClr>
              <a:buFont typeface="Calibri" panose="020F0502020204030204" pitchFamily="34" charset="0"/>
              <a:buChar char="‒"/>
              <a:defRPr sz="18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4400" indent="-165100">
              <a:buClr>
                <a:schemeClr val="accent1"/>
              </a:buClr>
              <a:buFont typeface="Calibri" panose="020F0502020204030204" pitchFamily="34" charset="0"/>
              <a:buChar char="‒"/>
              <a:defRPr sz="18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46175" indent="-171450">
              <a:buClr>
                <a:schemeClr val="accent1"/>
              </a:buClr>
              <a:buFont typeface="Calibri" panose="020F0502020204030204" pitchFamily="34" charset="0"/>
              <a:buChar char="‒"/>
              <a:defRPr sz="18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Classification: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39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646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646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>
          <a:xfrm>
            <a:off x="457200" y="1657350"/>
            <a:ext cx="4038600" cy="297180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buClr>
                <a:schemeClr val="accent1"/>
              </a:buClr>
              <a:buSzPct val="109000"/>
              <a:buFont typeface="Arial" panose="020B0604020202020204" pitchFamily="34" charset="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1963" indent="-225425">
              <a:buClr>
                <a:schemeClr val="accent1"/>
              </a:buClr>
              <a:buSzPct val="100000"/>
              <a:buFont typeface="Calibri" panose="020F0502020204030204" pitchFamily="34" charset="0"/>
              <a:buChar char="‒"/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79450" indent="-228600">
              <a:buClr>
                <a:schemeClr val="accent1"/>
              </a:buClr>
              <a:buSzPct val="100000"/>
              <a:buFont typeface="Calibri" panose="020F0502020204030204" pitchFamily="34" charset="0"/>
              <a:buChar char="‒"/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7575" indent="-228600">
              <a:buClr>
                <a:schemeClr val="accent1"/>
              </a:buClr>
              <a:buSzPct val="100000"/>
              <a:buFont typeface="Calibri" panose="020F0502020204030204" pitchFamily="34" charset="0"/>
              <a:buChar char="‒"/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43000" indent="-228600">
              <a:buClr>
                <a:schemeClr val="accent1"/>
              </a:buClr>
              <a:buSzPct val="100000"/>
              <a:buFont typeface="Calibri" panose="020F0502020204030204" pitchFamily="34" charset="0"/>
              <a:buChar char="‒"/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0"/>
          <p:cNvSpPr>
            <a:spLocks noGrp="1"/>
          </p:cNvSpPr>
          <p:nvPr>
            <p:ph sz="quarter" idx="12"/>
          </p:nvPr>
        </p:nvSpPr>
        <p:spPr>
          <a:xfrm>
            <a:off x="4648200" y="1657350"/>
            <a:ext cx="4038600" cy="297180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buClr>
                <a:schemeClr val="accent1"/>
              </a:buClr>
              <a:buSzPct val="109000"/>
              <a:buFont typeface="Arial" panose="020B0604020202020204" pitchFamily="34" charset="0"/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1963" indent="-225425">
              <a:buClr>
                <a:schemeClr val="accent1"/>
              </a:buClr>
              <a:buSzPct val="100000"/>
              <a:buFont typeface="Calibri" panose="020F0502020204030204" pitchFamily="34" charset="0"/>
              <a:buChar char="‒"/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79450" indent="-228600">
              <a:buClr>
                <a:schemeClr val="accent1"/>
              </a:buClr>
              <a:buSzPct val="100000"/>
              <a:buFont typeface="Calibri" panose="020F0502020204030204" pitchFamily="34" charset="0"/>
              <a:buChar char="‒"/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7575" indent="-228600">
              <a:buClr>
                <a:schemeClr val="accent1"/>
              </a:buClr>
              <a:buSzPct val="100000"/>
              <a:buFont typeface="Calibri" panose="020F0502020204030204" pitchFamily="34" charset="0"/>
              <a:buChar char="‒"/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43000" indent="-228600">
              <a:buClr>
                <a:schemeClr val="accent1"/>
              </a:buClr>
              <a:buSzPct val="100000"/>
              <a:buFont typeface="Calibri" panose="020F0502020204030204" pitchFamily="34" charset="0"/>
              <a:buChar char="‒"/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0" y="4887913"/>
            <a:ext cx="533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10CB5C-FA00-44BC-8C81-665BD03037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41376"/>
          </a:xfrm>
          <a:prstGeom prst="rect">
            <a:avLst/>
          </a:prstGeom>
        </p:spPr>
        <p:txBody>
          <a:bodyPr anchor="t" anchorCtr="0"/>
          <a:lstStyle>
            <a:lvl1pPr>
              <a:defRPr lang="en-US" sz="3200" b="1" dirty="0" smtClean="0">
                <a:solidFill>
                  <a:schemeClr val="accent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Classification: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2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0" y="4887913"/>
            <a:ext cx="533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10CB5C-FA00-44BC-8C81-665BD03037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41376"/>
          </a:xfrm>
          <a:prstGeom prst="rect">
            <a:avLst/>
          </a:prstGeom>
        </p:spPr>
        <p:txBody>
          <a:bodyPr anchor="t" anchorCtr="0"/>
          <a:lstStyle>
            <a:lvl1pPr>
              <a:defRPr lang="en-US" sz="3200" b="1" dirty="0" smtClean="0">
                <a:solidFill>
                  <a:schemeClr val="accent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Classification: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526188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llet2.jpg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0" y="4887913"/>
            <a:ext cx="533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10CB5C-FA00-44BC-8C81-665BD03037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562600" y="4902200"/>
            <a:ext cx="2133600" cy="241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Classification: CONFIDENTIAL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1" r:id="rId2"/>
    <p:sldLayoutId id="2147483723" r:id="rId3"/>
    <p:sldLayoutId id="2147483719" r:id="rId4"/>
    <p:sldLayoutId id="2147483729" r:id="rId5"/>
    <p:sldLayoutId id="2147483724" r:id="rId6"/>
    <p:sldLayoutId id="2147483728" r:id="rId7"/>
    <p:sldLayoutId id="2147483726" r:id="rId8"/>
    <p:sldLayoutId id="2147483718" r:id="rId9"/>
    <p:sldLayoutId id="2147483727" r:id="rId10"/>
    <p:sldLayoutId id="2147483879" r:id="rId11"/>
    <p:sldLayoutId id="214748388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FF"/>
          </a:solidFill>
          <a:latin typeface="+mj-lt"/>
          <a:ea typeface="+mj-ea"/>
          <a:cs typeface="Genev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3899"/>
          </a:solidFill>
          <a:latin typeface="Arial" charset="0"/>
          <a:ea typeface="Geneva" charset="0"/>
          <a:cs typeface="Genev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3899"/>
          </a:solidFill>
          <a:latin typeface="Arial" charset="0"/>
          <a:ea typeface="Geneva" charset="0"/>
          <a:cs typeface="Genev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3899"/>
          </a:solidFill>
          <a:latin typeface="Arial" charset="0"/>
          <a:ea typeface="Geneva" charset="0"/>
          <a:cs typeface="Genev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3899"/>
          </a:solidFill>
          <a:latin typeface="Arial" charset="0"/>
          <a:ea typeface="Geneva" charset="0"/>
          <a:cs typeface="Genev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223899"/>
          </a:solidFill>
          <a:latin typeface="Arial" charset="0"/>
          <a:ea typeface="Genev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223899"/>
          </a:solidFill>
          <a:latin typeface="Arial" charset="0"/>
          <a:ea typeface="Genev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223899"/>
          </a:solidFill>
          <a:latin typeface="Arial" charset="0"/>
          <a:ea typeface="Genev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223899"/>
          </a:solidFill>
          <a:latin typeface="Arial" charset="0"/>
          <a:ea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Geneva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71550"/>
            <a:ext cx="6477000" cy="1676400"/>
          </a:xfrm>
        </p:spPr>
        <p:txBody>
          <a:bodyPr/>
          <a:lstStyle/>
          <a:p>
            <a:r>
              <a:rPr lang="en-US" sz="6600" dirty="0" smtClean="0"/>
              <a:t>Alliant Energy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Wisconsin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333750"/>
            <a:ext cx="3581400" cy="990600"/>
          </a:xfrm>
        </p:spPr>
        <p:txBody>
          <a:bodyPr/>
          <a:lstStyle/>
          <a:p>
            <a:r>
              <a:rPr lang="en-US" sz="2800" dirty="0" smtClean="0"/>
              <a:t>WIEG Board Meeting</a:t>
            </a:r>
          </a:p>
          <a:p>
            <a:r>
              <a:rPr lang="en-US" dirty="0" smtClean="0"/>
              <a:t>October 26, 2018</a:t>
            </a:r>
          </a:p>
        </p:txBody>
      </p:sp>
    </p:spTree>
    <p:extLst>
      <p:ext uri="{BB962C8B-B14F-4D97-AF65-F5344CB8AC3E}">
        <p14:creationId xmlns:p14="http://schemas.microsoft.com/office/powerpoint/2010/main" val="84442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10CB5C-FA00-44BC-8C81-665BD0303758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0" y="666750"/>
            <a:ext cx="3124200" cy="3834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957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028700"/>
            <a:ext cx="5715000" cy="3600450"/>
          </a:xfrm>
        </p:spPr>
        <p:txBody>
          <a:bodyPr/>
          <a:lstStyle/>
          <a:p>
            <a:pPr marL="288925" indent="-288925">
              <a:buClr>
                <a:schemeClr val="accent1"/>
              </a:buClr>
              <a:buSzPct val="110000"/>
            </a:pPr>
            <a:r>
              <a:rPr lang="en-US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</a:t>
            </a: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rates frozen through </a:t>
            </a:r>
            <a:r>
              <a:rPr lang="en-US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  <a:p>
            <a:pPr marL="0" indent="0">
              <a:buClr>
                <a:schemeClr val="accent1"/>
              </a:buClr>
              <a:buSzPct val="120000"/>
              <a:buNone/>
            </a:pPr>
            <a:endParaRPr lang="en-US" sz="4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925" indent="-288925">
              <a:buClr>
                <a:schemeClr val="accent1"/>
              </a:buClr>
              <a:buSzPct val="110000"/>
            </a:pP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Reduced Riverside </a:t>
            </a:r>
            <a:r>
              <a:rPr lang="en-US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Center gas </a:t>
            </a: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 = electric fuel savings</a:t>
            </a:r>
          </a:p>
          <a:p>
            <a:pPr marL="0" indent="0">
              <a:buClr>
                <a:schemeClr val="accent1"/>
              </a:buClr>
              <a:buSzPct val="120000"/>
              <a:buNone/>
            </a:pPr>
            <a:endParaRPr lang="en-US" sz="40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925" indent="-288925">
              <a:buClr>
                <a:schemeClr val="accent1"/>
              </a:buClr>
              <a:buSzPct val="110000"/>
            </a:pP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Reduced </a:t>
            </a:r>
            <a:r>
              <a:rPr lang="en-US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 Nature </a:t>
            </a: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premium</a:t>
            </a:r>
          </a:p>
          <a:p>
            <a:pPr marL="0" indent="0">
              <a:buClr>
                <a:schemeClr val="accent1"/>
              </a:buClr>
              <a:buSzPct val="120000"/>
              <a:buNone/>
            </a:pPr>
            <a:endParaRPr lang="en-US" sz="4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925" indent="-288925">
              <a:buClr>
                <a:schemeClr val="accent1"/>
              </a:buClr>
              <a:buSzPct val="110000"/>
            </a:pP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service adjustments to be addressed later this year by PSCW</a:t>
            </a:r>
          </a:p>
          <a:p>
            <a:pPr marL="517525" lvl="1" indent="-292100">
              <a:buClr>
                <a:schemeClr val="accent1"/>
              </a:buClr>
            </a:pP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 payment fee</a:t>
            </a:r>
          </a:p>
          <a:p>
            <a:pPr marL="517525" lvl="1" indent="-292100">
              <a:buClr>
                <a:schemeClr val="accent1"/>
              </a:buClr>
            </a:pP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days until bill due date</a:t>
            </a:r>
          </a:p>
          <a:p>
            <a:pPr marL="457200" lvl="1" indent="0">
              <a:buNone/>
            </a:pPr>
            <a:endParaRPr lang="en-US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="" xmlns:a16="http://schemas.microsoft.com/office/drawing/2014/main" id="{7B00A7F3-E508-7B42-AD2D-37EC66CCD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41376"/>
          </a:xfrm>
        </p:spPr>
        <p:txBody>
          <a:bodyPr/>
          <a:lstStyle/>
          <a:p>
            <a:r>
              <a:rPr lang="en-US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 settlement</a:t>
            </a:r>
          </a:p>
        </p:txBody>
      </p:sp>
      <p:pic>
        <p:nvPicPr>
          <p:cNvPr id="1027" name="Picture 3" descr="C:\Users\A03916\Desktop\Riverside 20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3200" y="895350"/>
            <a:ext cx="2362201" cy="35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553200" y="895350"/>
            <a:ext cx="243840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44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Riverside Energy Center</a:t>
            </a:r>
          </a:p>
        </p:txBody>
      </p:sp>
    </p:spTree>
    <p:extLst>
      <p:ext uri="{BB962C8B-B14F-4D97-AF65-F5344CB8AC3E}">
        <p14:creationId xmlns:p14="http://schemas.microsoft.com/office/powerpoint/2010/main" val="24627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="" xmlns:a16="http://schemas.microsoft.com/office/drawing/2014/main" id="{7B00A7F3-E508-7B42-AD2D-37EC66CCD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41376"/>
          </a:xfrm>
        </p:spPr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activities</a:t>
            </a:r>
            <a:endParaRPr lang="en-US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1028700"/>
            <a:ext cx="5715000" cy="28384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A4B99"/>
              </a:buClr>
              <a:buFont typeface="Wingdings" pitchFamily="2" charset="2"/>
              <a:buChar char="§"/>
              <a:defRPr sz="24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Geneva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A4B99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A4B99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A4B99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A4B99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88925" indent="-288925">
              <a:buClr>
                <a:schemeClr val="accent1"/>
              </a:buClr>
              <a:buSzPct val="110000"/>
            </a:pP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 reform</a:t>
            </a:r>
          </a:p>
          <a:p>
            <a:pPr marL="517525" lvl="1" indent="-292100">
              <a:buClr>
                <a:schemeClr val="accent1"/>
              </a:buClr>
              <a:buSzPct val="100000"/>
            </a:pP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Enable settlement</a:t>
            </a:r>
          </a:p>
          <a:p>
            <a:pPr marL="517525" lvl="1" indent="-292100">
              <a:buClr>
                <a:schemeClr val="accent1"/>
              </a:buClr>
              <a:buSzPct val="100000"/>
            </a:pP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One-time credit in July</a:t>
            </a:r>
          </a:p>
          <a:p>
            <a:pPr marL="517525" lvl="1" indent="-292100">
              <a:buClr>
                <a:schemeClr val="accent1"/>
              </a:buClr>
              <a:buSzPct val="100000"/>
            </a:pP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kWh credits through end of 2018</a:t>
            </a:r>
          </a:p>
          <a:p>
            <a:pPr marL="227012" lvl="1" indent="0">
              <a:buClr>
                <a:schemeClr val="accent1"/>
              </a:buClr>
              <a:buSzPct val="120000"/>
              <a:buNone/>
            </a:pPr>
            <a:endParaRPr lang="en-US" sz="4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925" indent="-288925">
              <a:buClr>
                <a:schemeClr val="accent1"/>
              </a:buClr>
              <a:buSzPct val="110000"/>
            </a:pP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Fuel adjustments</a:t>
            </a:r>
          </a:p>
          <a:p>
            <a:pPr marL="517525" lvl="1" indent="-292100">
              <a:buClr>
                <a:schemeClr val="accent1"/>
              </a:buClr>
              <a:buSzPct val="100000"/>
            </a:pP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true-up</a:t>
            </a:r>
          </a:p>
          <a:p>
            <a:pPr marL="517525" lvl="1" indent="-292100">
              <a:buClr>
                <a:schemeClr val="accent1"/>
              </a:buClr>
              <a:buSzPct val="100000"/>
            </a:pP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fuels (no customer rate change)</a:t>
            </a:r>
          </a:p>
        </p:txBody>
      </p:sp>
      <p:pic>
        <p:nvPicPr>
          <p:cNvPr id="8" name="Picture 4" descr="Related image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6377" y="2724150"/>
            <a:ext cx="2149023" cy="1424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Related image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99577" y="1276350"/>
            <a:ext cx="2149023" cy="118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72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743" y="1028699"/>
            <a:ext cx="6558057" cy="401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2">
            <a:extLst>
              <a:ext uri="{FF2B5EF4-FFF2-40B4-BE49-F238E27FC236}">
                <a16:creationId xmlns="" xmlns:a16="http://schemas.microsoft.com/office/drawing/2014/main" id="{7B00A7F3-E508-7B42-AD2D-37EC66CCD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"/>
            <a:ext cx="3962400" cy="841376"/>
          </a:xfrm>
        </p:spPr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Competitive pricing</a:t>
            </a:r>
            <a:endParaRPr lang="en-US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43400" y="112395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+mn-lt"/>
              </a:rPr>
              <a:t>Comparison of </a:t>
            </a:r>
            <a:r>
              <a:rPr lang="en-US" sz="1000" b="1" dirty="0" smtClean="0">
                <a:latin typeface="+mn-lt"/>
              </a:rPr>
              <a:t>Wisconsin</a:t>
            </a:r>
            <a:r>
              <a:rPr lang="en-US" sz="1000" b="1" dirty="0">
                <a:latin typeface="+mn-lt"/>
              </a:rPr>
              <a:t> IOUs as of January 2018, using standard use </a:t>
            </a:r>
            <a:r>
              <a:rPr lang="en-US" sz="1000" b="1" dirty="0" smtClean="0">
                <a:latin typeface="+mn-lt"/>
              </a:rPr>
              <a:t>profile</a:t>
            </a:r>
            <a:r>
              <a:rPr lang="en-US" sz="1000" b="1" dirty="0">
                <a:latin typeface="+mn-lt"/>
              </a:rPr>
              <a:t> </a:t>
            </a:r>
            <a:endParaRPr lang="en-US" sz="10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807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="" xmlns:a16="http://schemas.microsoft.com/office/drawing/2014/main" id="{7B00A7F3-E508-7B42-AD2D-37EC66CCD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"/>
            <a:ext cx="6553200" cy="841376"/>
          </a:xfrm>
        </p:spPr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Transitioning our energy resources</a:t>
            </a:r>
            <a:endParaRPr lang="en-US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1028700"/>
            <a:ext cx="4800600" cy="20764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A4B99"/>
              </a:buClr>
              <a:buFont typeface="Wingdings" pitchFamily="2" charset="2"/>
              <a:buChar char="§"/>
              <a:defRPr sz="24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Geneva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A4B99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A4B99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A4B99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A4B99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88925" indent="-288925">
              <a:buClr>
                <a:schemeClr val="accent1"/>
              </a:buClr>
              <a:buSzPct val="110000"/>
            </a:pP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 Riverside Energy Center</a:t>
            </a:r>
          </a:p>
          <a:p>
            <a:pPr marL="0" indent="0">
              <a:buClr>
                <a:schemeClr val="accent1"/>
              </a:buClr>
              <a:buSzPct val="110000"/>
              <a:buNone/>
            </a:pPr>
            <a:endParaRPr lang="en-US" sz="4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925" indent="-288925">
              <a:buClr>
                <a:schemeClr val="accent1"/>
              </a:buClr>
              <a:buSzPct val="110000"/>
            </a:pP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Forward Wind Energy Center</a:t>
            </a:r>
          </a:p>
          <a:p>
            <a:pPr marL="0" indent="0">
              <a:buClr>
                <a:schemeClr val="accent1"/>
              </a:buClr>
              <a:buSzPct val="110000"/>
              <a:buNone/>
            </a:pPr>
            <a:endParaRPr lang="en-US" sz="4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925" indent="-288925">
              <a:buClr>
                <a:schemeClr val="accent1"/>
              </a:buClr>
              <a:buSzPct val="110000"/>
            </a:pP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Kossuth Wind Farm</a:t>
            </a:r>
          </a:p>
          <a:p>
            <a:pPr marL="0" indent="0">
              <a:buClr>
                <a:schemeClr val="accent1"/>
              </a:buClr>
              <a:buSzPct val="110000"/>
              <a:buNone/>
            </a:pPr>
            <a:endParaRPr lang="en-US" sz="4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925" indent="-288925">
              <a:buClr>
                <a:schemeClr val="accent1"/>
              </a:buClr>
              <a:buSzPct val="110000"/>
            </a:pP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Corporate Sustainability Report</a:t>
            </a:r>
          </a:p>
          <a:p>
            <a:pPr marL="0" indent="0">
              <a:buClr>
                <a:schemeClr val="accent1"/>
              </a:buClr>
              <a:buSzPct val="120000"/>
              <a:buNone/>
            </a:pPr>
            <a:endParaRPr lang="en-US" kern="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1"/>
              </a:buClr>
              <a:buSzPct val="120000"/>
              <a:buNone/>
            </a:pPr>
            <a:endParaRPr lang="en-US" kern="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Font typeface="Wingdings" pitchFamily="2" charset="2"/>
              <a:buNone/>
            </a:pPr>
            <a:endParaRPr lang="en-US" kern="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3448050"/>
            <a:ext cx="5029200" cy="1257300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>
            <a:noAutofit/>
          </a:bodyPr>
          <a:lstStyle>
            <a:lvl1pPr marL="1714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1638" indent="-1746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Calibri" panose="020F0502020204030204" pitchFamily="34" charset="0"/>
              <a:buChar char="‒"/>
              <a:defRPr sz="200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3341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Calibri" panose="020F0502020204030204" pitchFamily="34" charset="0"/>
              <a:buChar char="‒"/>
              <a:defRPr sz="180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14400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Calibri" panose="020F0502020204030204" pitchFamily="34" charset="0"/>
              <a:buChar char="‒"/>
              <a:defRPr sz="180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46175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Calibri" panose="020F0502020204030204" pitchFamily="34" charset="0"/>
              <a:buChar char="‒"/>
              <a:defRPr sz="180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1800" b="1" kern="0" dirty="0" smtClean="0"/>
              <a:t>New 2050 goals</a:t>
            </a:r>
          </a:p>
          <a:p>
            <a:pPr marL="0" indent="0">
              <a:buNone/>
            </a:pPr>
            <a:endParaRPr lang="en-US" sz="400" b="1" kern="0" dirty="0" smtClean="0"/>
          </a:p>
          <a:p>
            <a:pPr marL="284163" lvl="1" indent="-223838">
              <a:buFont typeface="Wingdings" panose="05000000000000000000" pitchFamily="2" charset="2"/>
              <a:buChar char="§"/>
            </a:pPr>
            <a:r>
              <a:rPr lang="en-US" sz="1800" kern="0" dirty="0" smtClean="0"/>
              <a:t>Eliminate </a:t>
            </a:r>
            <a:r>
              <a:rPr lang="en-US" sz="1800" kern="0" dirty="0"/>
              <a:t>all existing coal </a:t>
            </a:r>
            <a:r>
              <a:rPr lang="en-US" sz="1800" kern="0" dirty="0" smtClean="0"/>
              <a:t>from </a:t>
            </a:r>
            <a:r>
              <a:rPr lang="en-US" sz="1800" kern="0" dirty="0"/>
              <a:t>energy mix</a:t>
            </a:r>
          </a:p>
          <a:p>
            <a:pPr marL="284163" lvl="1" indent="-223838">
              <a:buFont typeface="Wingdings" panose="05000000000000000000" pitchFamily="2" charset="2"/>
              <a:buChar char="§"/>
            </a:pPr>
            <a:r>
              <a:rPr lang="en-US" sz="1800" kern="0" dirty="0" smtClean="0"/>
              <a:t>Reduce carbon </a:t>
            </a:r>
            <a:r>
              <a:rPr lang="en-US" sz="1800" kern="0" dirty="0"/>
              <a:t>dioxide </a:t>
            </a:r>
            <a:r>
              <a:rPr lang="en-US" sz="1800" kern="0" dirty="0" smtClean="0"/>
              <a:t>emissions </a:t>
            </a:r>
            <a:r>
              <a:rPr lang="en-US" sz="1800" kern="0" dirty="0"/>
              <a:t>by 80%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kern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2" t="10340" r="7460" b="2644"/>
          <a:stretch/>
        </p:blipFill>
        <p:spPr bwMode="auto">
          <a:xfrm>
            <a:off x="6019800" y="1070610"/>
            <a:ext cx="2918460" cy="21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6"/>
          <a:stretch/>
        </p:blipFill>
        <p:spPr bwMode="auto">
          <a:xfrm>
            <a:off x="6393179" y="3257550"/>
            <a:ext cx="2522221" cy="443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53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="" xmlns:a16="http://schemas.microsoft.com/office/drawing/2014/main" id="{7B00A7F3-E508-7B42-AD2D-37EC66CCD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41376"/>
          </a:xfrm>
        </p:spPr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Emission reductions = cleaner air</a:t>
            </a:r>
            <a:endParaRPr lang="en-US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6" t="3011" r="5353" b="5663"/>
          <a:stretch/>
        </p:blipFill>
        <p:spPr bwMode="auto">
          <a:xfrm>
            <a:off x="594360" y="2177547"/>
            <a:ext cx="5577840" cy="2756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028700"/>
            <a:ext cx="7239000" cy="12382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A4B99"/>
              </a:buClr>
              <a:buFont typeface="Wingdings" pitchFamily="2" charset="2"/>
              <a:buChar char="§"/>
              <a:defRPr sz="24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Geneva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A4B99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A4B99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A4B99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A4B99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88925" indent="-288925">
              <a:buClr>
                <a:schemeClr val="accent1"/>
              </a:buClr>
              <a:buSzPct val="110000"/>
            </a:pPr>
            <a:r>
              <a:rPr lang="en-US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Installation of air quality control systems</a:t>
            </a:r>
            <a:endParaRPr lang="en-US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1"/>
              </a:buClr>
              <a:buSzPct val="110000"/>
              <a:buNone/>
            </a:pPr>
            <a:endParaRPr lang="en-US" sz="4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925" indent="-288925">
              <a:buClr>
                <a:schemeClr val="accent1"/>
              </a:buClr>
              <a:buSzPct val="110000"/>
            </a:pPr>
            <a:r>
              <a:rPr lang="en-US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Fossil-fuel unit retirements</a:t>
            </a:r>
            <a:endParaRPr lang="en-US" kern="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94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="" xmlns:a16="http://schemas.microsoft.com/office/drawing/2014/main" id="{7B00A7F3-E508-7B42-AD2D-37EC66CCD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"/>
            <a:ext cx="6553200" cy="841376"/>
          </a:xfrm>
        </p:spPr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strong communities</a:t>
            </a:r>
            <a:endParaRPr lang="en-US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1028700"/>
            <a:ext cx="5486400" cy="38290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A4B99"/>
              </a:buClr>
              <a:buFont typeface="Wingdings" pitchFamily="2" charset="2"/>
              <a:buChar char="§"/>
              <a:defRPr sz="24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Geneva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A4B99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A4B99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A4B99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A4B99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88925" indent="-288925">
              <a:buClr>
                <a:schemeClr val="accent1"/>
              </a:buClr>
              <a:buSzPct val="110000"/>
            </a:pPr>
            <a:r>
              <a:rPr lang="en-US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Beaver Dam Commerce Park</a:t>
            </a:r>
          </a:p>
          <a:p>
            <a:pPr marL="517525" lvl="1" indent="-292100">
              <a:buClr>
                <a:schemeClr val="accent1"/>
              </a:buClr>
              <a:buSzPct val="100000"/>
            </a:pPr>
            <a:r>
              <a:rPr lang="en-US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520-acre site for large projects</a:t>
            </a:r>
          </a:p>
          <a:p>
            <a:pPr marL="517525" lvl="1" indent="-292100">
              <a:buClr>
                <a:schemeClr val="accent1"/>
              </a:buClr>
              <a:buSzPct val="100000"/>
            </a:pPr>
            <a:r>
              <a:rPr lang="en-US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Boost job creation and electric load</a:t>
            </a:r>
            <a:endParaRPr lang="en-US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1"/>
              </a:buClr>
              <a:buSzPct val="110000"/>
              <a:buNone/>
            </a:pPr>
            <a:endParaRPr lang="en-US" sz="4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925" indent="-288925">
              <a:buClr>
                <a:schemeClr val="accent1"/>
              </a:buClr>
              <a:buSzPct val="110000"/>
            </a:pPr>
            <a:r>
              <a:rPr lang="en-US" dirty="0" err="1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DeForest</a:t>
            </a:r>
            <a:r>
              <a:rPr lang="en-US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Star City Partnership</a:t>
            </a:r>
          </a:p>
          <a:p>
            <a:pPr marL="517525" lvl="1" indent="-292100">
              <a:buClr>
                <a:schemeClr val="accent1"/>
              </a:buClr>
              <a:buSzPct val="100000"/>
            </a:pPr>
            <a:r>
              <a:rPr lang="en-US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Spur growth through use of energy efficient technology and electrification</a:t>
            </a:r>
          </a:p>
          <a:p>
            <a:pPr marL="225425" lvl="1" indent="0">
              <a:buClr>
                <a:schemeClr val="accent1"/>
              </a:buClr>
              <a:buSzPct val="100000"/>
              <a:buNone/>
            </a:pPr>
            <a:endParaRPr lang="en-US" sz="40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925" indent="-288925">
              <a:buClr>
                <a:schemeClr val="accent1"/>
              </a:buClr>
              <a:buSzPct val="110000"/>
            </a:pPr>
            <a:r>
              <a:rPr lang="en-US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Electrification</a:t>
            </a:r>
          </a:p>
          <a:p>
            <a:pPr marL="517525" lvl="1" indent="-292100">
              <a:buClr>
                <a:schemeClr val="accent1"/>
              </a:buClr>
              <a:buSzPct val="100000"/>
            </a:pP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Residential and commercial customer rebates for </a:t>
            </a:r>
            <a:r>
              <a:rPr lang="en-US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 </a:t>
            </a: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charging stations and non-road electrification uses, such as </a:t>
            </a:r>
            <a:r>
              <a:rPr lang="en-US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forklifts</a:t>
            </a:r>
            <a:endParaRPr lang="en-US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1"/>
              </a:buClr>
              <a:buSzPct val="120000"/>
              <a:buNone/>
            </a:pPr>
            <a:endParaRPr lang="en-US" kern="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1"/>
              </a:buClr>
              <a:buSzPct val="120000"/>
              <a:buNone/>
            </a:pPr>
            <a:endParaRPr lang="en-US" kern="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Font typeface="Wingdings" pitchFamily="2" charset="2"/>
              <a:buNone/>
            </a:pPr>
            <a:endParaRPr lang="en-US" kern="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2" name="Picture 6" descr="Future DeForest athletic complex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477000" y="1047750"/>
            <a:ext cx="2449701" cy="343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541899" y="1044773"/>
            <a:ext cx="24497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DeForest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Athletic Complex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65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="" xmlns:a16="http://schemas.microsoft.com/office/drawing/2014/main" id="{7B00A7F3-E508-7B42-AD2D-37EC66CCD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"/>
            <a:ext cx="6553200" cy="841376"/>
          </a:xfrm>
        </p:spPr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Options: Not “one size fits all”</a:t>
            </a:r>
            <a:endParaRPr lang="en-US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028700"/>
            <a:ext cx="7086600" cy="34480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A4B99"/>
              </a:buClr>
              <a:buFont typeface="Wingdings" pitchFamily="2" charset="2"/>
              <a:buChar char="§"/>
              <a:defRPr sz="24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Geneva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A4B99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A4B99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A4B99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A4B99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88925" indent="-288925">
              <a:buClr>
                <a:schemeClr val="accent1"/>
              </a:buClr>
              <a:buSzPct val="110000"/>
            </a:pPr>
            <a:r>
              <a:rPr lang="en-US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Options that meet customers specific objectives</a:t>
            </a:r>
            <a:endParaRPr lang="en-US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1"/>
              </a:buClr>
              <a:buSzPct val="110000"/>
              <a:buNone/>
            </a:pPr>
            <a:endParaRPr lang="en-US" sz="4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925" indent="-288925">
              <a:buClr>
                <a:schemeClr val="accent1"/>
              </a:buClr>
              <a:buSzPct val="110000"/>
            </a:pPr>
            <a:r>
              <a:rPr lang="en-US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Developed through collaboration of utilities, customers and regulators</a:t>
            </a:r>
          </a:p>
          <a:p>
            <a:pPr marL="225425" lvl="1" indent="0">
              <a:buClr>
                <a:schemeClr val="accent1"/>
              </a:buClr>
              <a:buSzPct val="100000"/>
              <a:buNone/>
            </a:pPr>
            <a:endParaRPr lang="en-US" sz="40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925" indent="-288925">
              <a:buClr>
                <a:schemeClr val="accent1"/>
              </a:buClr>
              <a:buSzPct val="110000"/>
            </a:pPr>
            <a:r>
              <a:rPr lang="en-US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pPr marL="517525" lvl="1" indent="-292100">
              <a:buClr>
                <a:schemeClr val="accent1"/>
              </a:buClr>
              <a:buSzPct val="100000"/>
            </a:pPr>
            <a:r>
              <a:rPr lang="en-US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Renewable options</a:t>
            </a:r>
          </a:p>
          <a:p>
            <a:pPr marL="517525" lvl="1" indent="-292100">
              <a:buClr>
                <a:schemeClr val="accent1"/>
              </a:buClr>
              <a:buSzPct val="100000"/>
            </a:pPr>
            <a:r>
              <a:rPr lang="en-US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Market-based pricing</a:t>
            </a:r>
          </a:p>
          <a:p>
            <a:pPr marL="517525" lvl="1" indent="-292100">
              <a:buClr>
                <a:schemeClr val="accent1"/>
              </a:buClr>
              <a:buSzPct val="100000"/>
            </a:pPr>
            <a:r>
              <a:rPr lang="en-US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development rates</a:t>
            </a:r>
          </a:p>
          <a:p>
            <a:pPr marL="517525" lvl="1" indent="-292100">
              <a:buClr>
                <a:schemeClr val="accent1"/>
              </a:buClr>
              <a:buSzPct val="100000"/>
            </a:pPr>
            <a:r>
              <a:rPr lang="en-US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contract</a:t>
            </a:r>
          </a:p>
          <a:p>
            <a:pPr marL="225425" lvl="1" indent="0">
              <a:buClr>
                <a:schemeClr val="accent1"/>
              </a:buClr>
              <a:buSzPct val="100000"/>
              <a:buNone/>
            </a:pPr>
            <a:endParaRPr lang="en-US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1"/>
              </a:buClr>
              <a:buSzPct val="120000"/>
              <a:buNone/>
            </a:pPr>
            <a:endParaRPr lang="en-US" kern="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Font typeface="Wingdings" pitchFamily="2" charset="2"/>
              <a:buNone/>
            </a:pPr>
            <a:endParaRPr lang="en-US" kern="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91200" y="2484071"/>
            <a:ext cx="3208663" cy="123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736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="" xmlns:a16="http://schemas.microsoft.com/office/drawing/2014/main" id="{7B00A7F3-E508-7B42-AD2D-37EC66CCD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"/>
            <a:ext cx="6553200" cy="841376"/>
          </a:xfrm>
        </p:spPr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Appreciating the partnership</a:t>
            </a:r>
            <a:endParaRPr lang="en-US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028700"/>
            <a:ext cx="8382000" cy="34480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A4B99"/>
              </a:buClr>
              <a:buFont typeface="Wingdings" pitchFamily="2" charset="2"/>
              <a:buChar char="§"/>
              <a:defRPr sz="24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Geneva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A4B99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A4B99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A4B99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A4B99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88925" indent="-288925">
              <a:buClr>
                <a:schemeClr val="accent1"/>
              </a:buClr>
              <a:buSzPct val="110000"/>
            </a:pPr>
            <a:r>
              <a:rPr lang="en-US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 history of collaboration with WIEG and our customers</a:t>
            </a:r>
            <a:endParaRPr lang="en-US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1"/>
              </a:buClr>
              <a:buSzPct val="110000"/>
              <a:buNone/>
            </a:pPr>
            <a:endParaRPr lang="en-US" sz="4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925" indent="-288925">
              <a:buClr>
                <a:schemeClr val="accent1"/>
              </a:buClr>
              <a:buSzPct val="110000"/>
            </a:pPr>
            <a:r>
              <a:rPr lang="en-US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forward to continuing customer outreach</a:t>
            </a:r>
            <a:endParaRPr lang="en-US" kern="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615356"/>
            <a:ext cx="4114800" cy="231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038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New Alliant Energ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199DB"/>
      </a:accent1>
      <a:accent2>
        <a:srgbClr val="66CCFF"/>
      </a:accent2>
      <a:accent3>
        <a:srgbClr val="F49F15"/>
      </a:accent3>
      <a:accent4>
        <a:srgbClr val="F7C40F"/>
      </a:accent4>
      <a:accent5>
        <a:srgbClr val="1B71BC"/>
      </a:accent5>
      <a:accent6>
        <a:srgbClr val="505153"/>
      </a:accent6>
      <a:hlink>
        <a:srgbClr val="B3B3B3"/>
      </a:hlink>
      <a:folHlink>
        <a:srgbClr val="66CC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Geneva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600" dirty="0" smtClean="0">
            <a:latin typeface="+mn-lt"/>
          </a:defRPr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Macintosh PowerPoint</Application>
  <PresentationFormat>On-screen Show (16:9)</PresentationFormat>
  <Paragraphs>71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</vt:lpstr>
      <vt:lpstr>Alliant Energy Wisconsin update</vt:lpstr>
      <vt:lpstr>Rate settlement</vt:lpstr>
      <vt:lpstr>Key activities</vt:lpstr>
      <vt:lpstr>Competitive pricing</vt:lpstr>
      <vt:lpstr>Transitioning our energy resources</vt:lpstr>
      <vt:lpstr>Emission reductions = cleaner air</vt:lpstr>
      <vt:lpstr>Supporting strong communities</vt:lpstr>
      <vt:lpstr>Options: Not “one size fits all”</vt:lpstr>
      <vt:lpstr>Appreciating the partnership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2012-03-28T21:04:30Z</dcterms:created>
  <dcterms:modified xsi:type="dcterms:W3CDTF">2018-10-18T02:59:44Z</dcterms:modified>
</cp:coreProperties>
</file>