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tiff" ContentType="image/tiff"/>
  <Default Extension="jpeg" ContentType="image/jpeg"/>
  <Default Extension="xlsx" ContentType="application/vnd.openxmlformats-officedocument.spreadsheetml.sheet"/>
  <Default Extension="emf" ContentType="image/x-emf"/>
  <Default Extension="vml" ContentType="application/vnd.openxmlformats-officedocument.vmlDrawing"/>
  <Default Extension="tif" ContentType="image/tif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embeddings/oleObject1.bin" ContentType="application/vnd.openxmlformats-officedocument.oleObject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6"/>
  </p:sldMasterIdLst>
  <p:notesMasterIdLst>
    <p:notesMasterId r:id="rId40"/>
  </p:notesMasterIdLst>
  <p:handoutMasterIdLst>
    <p:handoutMasterId r:id="rId41"/>
  </p:handoutMasterIdLst>
  <p:sldIdLst>
    <p:sldId id="256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88" r:id="rId22"/>
    <p:sldId id="272" r:id="rId23"/>
    <p:sldId id="289" r:id="rId24"/>
    <p:sldId id="273" r:id="rId25"/>
    <p:sldId id="274" r:id="rId26"/>
    <p:sldId id="275" r:id="rId27"/>
    <p:sldId id="276" r:id="rId28"/>
    <p:sldId id="290" r:id="rId29"/>
    <p:sldId id="278" r:id="rId30"/>
    <p:sldId id="279" r:id="rId31"/>
    <p:sldId id="280" r:id="rId32"/>
    <p:sldId id="281" r:id="rId33"/>
    <p:sldId id="282" r:id="rId34"/>
    <p:sldId id="283" r:id="rId35"/>
    <p:sldId id="291" r:id="rId36"/>
    <p:sldId id="284" r:id="rId37"/>
    <p:sldId id="285" r:id="rId38"/>
    <p:sldId id="286" r:id="rId39"/>
  </p:sldIdLst>
  <p:sldSz cx="12192000" cy="6858000"/>
  <p:notesSz cx="7026275" cy="93122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33" userDrawn="1">
          <p15:clr>
            <a:srgbClr val="A4A3A4"/>
          </p15:clr>
        </p15:guide>
        <p15:guide id="2" pos="2213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E8F8F"/>
    <a:srgbClr val="084A7B"/>
    <a:srgbClr val="707070"/>
    <a:srgbClr val="59A508"/>
    <a:srgbClr val="018EC2"/>
    <a:srgbClr val="0D386E"/>
    <a:srgbClr val="14386E"/>
    <a:srgbClr val="88B95B"/>
    <a:srgbClr val="4AB0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728" autoAdjust="0"/>
  </p:normalViewPr>
  <p:slideViewPr>
    <p:cSldViewPr snapToGrid="0" snapToObjects="1">
      <p:cViewPr varScale="1">
        <p:scale>
          <a:sx n="72" d="100"/>
          <a:sy n="72" d="100"/>
        </p:scale>
        <p:origin x="-128" y="-4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83" d="100"/>
          <a:sy n="83" d="100"/>
        </p:scale>
        <p:origin x="3810" y="102"/>
      </p:cViewPr>
      <p:guideLst>
        <p:guide orient="horz" pos="2933"/>
        <p:guide pos="221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47" Type="http://schemas.microsoft.com/office/2015/10/relationships/revisionInfo" Target="revisionInfo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customXml" Target="../customXml/item4.xml"/><Relationship Id="rId5" Type="http://schemas.openxmlformats.org/officeDocument/2006/relationships/customXml" Target="../customXml/item5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9" Type="http://schemas.openxmlformats.org/officeDocument/2006/relationships/slide" Target="slides/slide3.xml"/><Relationship Id="rId6" Type="http://schemas.openxmlformats.org/officeDocument/2006/relationships/slideMaster" Target="slideMasters/slide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1" Type="http://schemas.openxmlformats.org/officeDocument/2006/relationships/handoutMaster" Target="handoutMasters/handoutMaster1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Relationship Id="rId2" Type="http://schemas.microsoft.com/office/2011/relationships/chartStyle" Target="style1.xml"/><Relationship Id="rId3" Type="http://schemas.microsoft.com/office/2011/relationships/chartColorStyle" Target="colors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cene3d>
          <a:camera prst="orthographicFront"/>
          <a:lightRig rig="threePt" dir="t"/>
        </a:scene3d>
        <a:sp3d>
          <a:bevelT/>
        </a:sp3d>
      </c:spPr>
    </c:sideWall>
    <c:backWall>
      <c:thickness val="0"/>
      <c:spPr>
        <a:noFill/>
        <a:ln>
          <a:noFill/>
        </a:ln>
        <a:effectLst/>
        <a:scene3d>
          <a:camera prst="orthographicFront"/>
          <a:lightRig rig="threePt" dir="t"/>
        </a:scene3d>
        <a:sp3d>
          <a:bevelT/>
        </a:sp3d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&lt;$1 Million</c:v>
                </c:pt>
                <c:pt idx="1">
                  <c:v>$1-5 Million</c:v>
                </c:pt>
                <c:pt idx="2">
                  <c:v>&gt;$5 Million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25.0</c:v>
                </c:pt>
                <c:pt idx="1">
                  <c:v>18.0</c:v>
                </c:pt>
                <c:pt idx="2">
                  <c:v>11.0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084-4ADC-BD5C-9C77684BB14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5"/>
        <c:gapDepth val="55"/>
        <c:shape val="box"/>
        <c:axId val="-2136323736"/>
        <c:axId val="-2136320648"/>
        <c:axId val="0"/>
      </c:bar3DChart>
      <c:catAx>
        <c:axId val="-2136323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36320648"/>
        <c:crosses val="autoZero"/>
        <c:auto val="1"/>
        <c:lblAlgn val="ctr"/>
        <c:lblOffset val="100"/>
        <c:noMultiLvlLbl val="0"/>
      </c:catAx>
      <c:valAx>
        <c:axId val="-2136320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36323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>
      <a:outerShdw blurRad="50800" dist="88900" dir="2700000" algn="tl" rotWithShape="0">
        <a:prstClr val="black">
          <a:alpha val="40000"/>
        </a:prstClr>
      </a:outerShdw>
    </a:effectLst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DBEF09-85FA-4A96-B077-FF0C23B2678B}" type="doc">
      <dgm:prSet loTypeId="urn:microsoft.com/office/officeart/2005/8/layout/process3" loCatId="process" qsTypeId="urn:microsoft.com/office/officeart/2005/8/quickstyle/simple1" qsCatId="simple" csTypeId="urn:microsoft.com/office/officeart/2005/8/colors/colorful3" csCatId="colorful" phldr="1"/>
      <dgm:spPr/>
    </dgm:pt>
    <dgm:pt modelId="{B6B2808A-06A3-45FA-9715-5C9B5A89B184}">
      <dgm:prSet phldrT="[Text]" custT="1"/>
      <dgm:spPr/>
      <dgm:t>
        <a:bodyPr/>
        <a:lstStyle/>
        <a:p>
          <a:r>
            <a:rPr lang="en-US" sz="1600" dirty="0"/>
            <a:t>2011-2012</a:t>
          </a:r>
        </a:p>
      </dgm:t>
    </dgm:pt>
    <dgm:pt modelId="{97E951E6-081D-47F5-BBFA-8ACCB2AE842B}" type="parTrans" cxnId="{E8A4FDBE-0627-4372-A80F-83D63C2A9E26}">
      <dgm:prSet/>
      <dgm:spPr/>
      <dgm:t>
        <a:bodyPr/>
        <a:lstStyle/>
        <a:p>
          <a:endParaRPr lang="en-US"/>
        </a:p>
      </dgm:t>
    </dgm:pt>
    <dgm:pt modelId="{F8A40AD4-4142-418D-920D-95A92EAD6CB6}" type="sibTrans" cxnId="{E8A4FDBE-0627-4372-A80F-83D63C2A9E26}">
      <dgm:prSet/>
      <dgm:spPr/>
      <dgm:t>
        <a:bodyPr/>
        <a:lstStyle/>
        <a:p>
          <a:endParaRPr lang="en-US" dirty="0"/>
        </a:p>
      </dgm:t>
    </dgm:pt>
    <dgm:pt modelId="{658169C8-BE2F-4EF5-9E0A-7B15075ACE2F}">
      <dgm:prSet phldrT="[Text]" custT="1"/>
      <dgm:spPr/>
      <dgm:t>
        <a:bodyPr/>
        <a:lstStyle/>
        <a:p>
          <a:r>
            <a:rPr lang="en-US" sz="1600" dirty="0"/>
            <a:t>2015</a:t>
          </a:r>
        </a:p>
      </dgm:t>
    </dgm:pt>
    <dgm:pt modelId="{9C2DDCEE-9CD9-4B08-8324-CE3723E02ED4}" type="parTrans" cxnId="{645664EE-0CB4-4028-ADE6-84846C4FF368}">
      <dgm:prSet/>
      <dgm:spPr/>
      <dgm:t>
        <a:bodyPr/>
        <a:lstStyle/>
        <a:p>
          <a:endParaRPr lang="en-US"/>
        </a:p>
      </dgm:t>
    </dgm:pt>
    <dgm:pt modelId="{09D40526-AA05-49E4-9108-F5EA7B33E712}" type="sibTrans" cxnId="{645664EE-0CB4-4028-ADE6-84846C4FF368}">
      <dgm:prSet/>
      <dgm:spPr/>
      <dgm:t>
        <a:bodyPr/>
        <a:lstStyle/>
        <a:p>
          <a:endParaRPr lang="en-US" dirty="0"/>
        </a:p>
      </dgm:t>
    </dgm:pt>
    <dgm:pt modelId="{48BCF78C-D2F8-4131-B985-D65EB35454B3}">
      <dgm:prSet phldrT="[Text]" custT="1"/>
      <dgm:spPr/>
      <dgm:t>
        <a:bodyPr/>
        <a:lstStyle/>
        <a:p>
          <a:r>
            <a:rPr lang="en-US" sz="1600" dirty="0"/>
            <a:t>2016</a:t>
          </a:r>
        </a:p>
      </dgm:t>
    </dgm:pt>
    <dgm:pt modelId="{4E938D1D-5BA1-42E9-887E-7F88357079CE}" type="parTrans" cxnId="{B8B5DEA5-753C-4580-8087-697F076AE3DD}">
      <dgm:prSet/>
      <dgm:spPr/>
      <dgm:t>
        <a:bodyPr/>
        <a:lstStyle/>
        <a:p>
          <a:endParaRPr lang="en-US"/>
        </a:p>
      </dgm:t>
    </dgm:pt>
    <dgm:pt modelId="{79E1D53D-0AAB-4D6A-A634-DDB690AB1842}" type="sibTrans" cxnId="{B8B5DEA5-753C-4580-8087-697F076AE3DD}">
      <dgm:prSet/>
      <dgm:spPr/>
      <dgm:t>
        <a:bodyPr/>
        <a:lstStyle/>
        <a:p>
          <a:endParaRPr lang="en-US" dirty="0"/>
        </a:p>
      </dgm:t>
    </dgm:pt>
    <dgm:pt modelId="{D6858F6E-526B-49C0-90E0-A9DB767B6E6B}">
      <dgm:prSet phldrT="[Text]" custT="1"/>
      <dgm:spPr/>
      <dgm:t>
        <a:bodyPr/>
        <a:lstStyle/>
        <a:p>
          <a:r>
            <a:rPr lang="en-US" sz="1600" dirty="0"/>
            <a:t>2018</a:t>
          </a:r>
        </a:p>
      </dgm:t>
    </dgm:pt>
    <dgm:pt modelId="{EFA61C42-FF4B-4012-BCAD-A31BE27E10A3}" type="parTrans" cxnId="{6BD81465-706A-4574-A5F2-31F48AC53E4F}">
      <dgm:prSet/>
      <dgm:spPr/>
      <dgm:t>
        <a:bodyPr/>
        <a:lstStyle/>
        <a:p>
          <a:endParaRPr lang="en-US"/>
        </a:p>
      </dgm:t>
    </dgm:pt>
    <dgm:pt modelId="{8A8DABEC-F1F0-4788-B442-DDEFF665DC4B}" type="sibTrans" cxnId="{6BD81465-706A-4574-A5F2-31F48AC53E4F}">
      <dgm:prSet/>
      <dgm:spPr/>
      <dgm:t>
        <a:bodyPr/>
        <a:lstStyle/>
        <a:p>
          <a:endParaRPr lang="en-US" dirty="0"/>
        </a:p>
      </dgm:t>
    </dgm:pt>
    <dgm:pt modelId="{B005E4D6-8137-4914-9A5D-8D5BCD1511FB}">
      <dgm:prSet phldrT="[Text]" custT="1"/>
      <dgm:spPr/>
      <dgm:t>
        <a:bodyPr/>
        <a:lstStyle/>
        <a:p>
          <a:r>
            <a:rPr lang="en-US" sz="1600" dirty="0"/>
            <a:t>Future</a:t>
          </a:r>
          <a:endParaRPr lang="en-US" sz="1300" dirty="0"/>
        </a:p>
      </dgm:t>
    </dgm:pt>
    <dgm:pt modelId="{E57C81CC-F1E3-43BC-AD14-C9E049A1BA3C}" type="parTrans" cxnId="{285F77F0-3F86-4ADF-B85D-81C713574463}">
      <dgm:prSet/>
      <dgm:spPr/>
      <dgm:t>
        <a:bodyPr/>
        <a:lstStyle/>
        <a:p>
          <a:endParaRPr lang="en-US"/>
        </a:p>
      </dgm:t>
    </dgm:pt>
    <dgm:pt modelId="{DCEF2001-14F0-461E-AEC8-0D9FD2BA6A7A}" type="sibTrans" cxnId="{285F77F0-3F86-4ADF-B85D-81C713574463}">
      <dgm:prSet/>
      <dgm:spPr/>
      <dgm:t>
        <a:bodyPr/>
        <a:lstStyle/>
        <a:p>
          <a:endParaRPr lang="en-US"/>
        </a:p>
      </dgm:t>
    </dgm:pt>
    <dgm:pt modelId="{6BA77796-5754-4605-98D2-4B563931A77F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tx1">
                  <a:lumMod val="65000"/>
                  <a:lumOff val="35000"/>
                </a:schemeClr>
              </a:solidFill>
            </a:rPr>
            <a:t>Order No. 1000 promulgated</a:t>
          </a:r>
        </a:p>
      </dgm:t>
    </dgm:pt>
    <dgm:pt modelId="{0D14B2DC-2BB1-414B-888A-AE3AA5E38F42}" type="parTrans" cxnId="{1FD0C1AB-E363-4BB1-9606-B7CCCC58C183}">
      <dgm:prSet/>
      <dgm:spPr/>
      <dgm:t>
        <a:bodyPr/>
        <a:lstStyle/>
        <a:p>
          <a:endParaRPr lang="en-US"/>
        </a:p>
      </dgm:t>
    </dgm:pt>
    <dgm:pt modelId="{460DF9F9-E3F0-4E47-B239-0FB7F9F2F208}" type="sibTrans" cxnId="{1FD0C1AB-E363-4BB1-9606-B7CCCC58C183}">
      <dgm:prSet/>
      <dgm:spPr/>
      <dgm:t>
        <a:bodyPr/>
        <a:lstStyle/>
        <a:p>
          <a:endParaRPr lang="en-US"/>
        </a:p>
      </dgm:t>
    </dgm:pt>
    <dgm:pt modelId="{D1BC317B-79D7-431E-99B0-44FD90F6237D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tx1">
                  <a:lumMod val="65000"/>
                  <a:lumOff val="35000"/>
                </a:schemeClr>
              </a:solidFill>
            </a:rPr>
            <a:t>FERC-compliant procedure complete</a:t>
          </a:r>
        </a:p>
      </dgm:t>
    </dgm:pt>
    <dgm:pt modelId="{6B10C773-F281-48BB-911E-FD0B52BA986F}" type="parTrans" cxnId="{4600F318-1865-4E08-86BE-2AC09860F939}">
      <dgm:prSet/>
      <dgm:spPr/>
      <dgm:t>
        <a:bodyPr/>
        <a:lstStyle/>
        <a:p>
          <a:endParaRPr lang="en-US"/>
        </a:p>
      </dgm:t>
    </dgm:pt>
    <dgm:pt modelId="{16D9EEA6-ABAF-44C0-BC22-C3F11CE1D166}" type="sibTrans" cxnId="{4600F318-1865-4E08-86BE-2AC09860F939}">
      <dgm:prSet/>
      <dgm:spPr/>
      <dgm:t>
        <a:bodyPr/>
        <a:lstStyle/>
        <a:p>
          <a:endParaRPr lang="en-US"/>
        </a:p>
      </dgm:t>
    </dgm:pt>
    <dgm:pt modelId="{E3AEFBDE-791A-4630-8D64-8B8E0CD32D9B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tx1">
                  <a:lumMod val="65000"/>
                  <a:lumOff val="35000"/>
                </a:schemeClr>
              </a:solidFill>
            </a:rPr>
            <a:t>First competitively-bid project (Duff-Coleman MEP)</a:t>
          </a:r>
        </a:p>
      </dgm:t>
    </dgm:pt>
    <dgm:pt modelId="{B25BA699-E7DE-4FED-960A-B0184C6E1B18}" type="parTrans" cxnId="{1673370F-E820-4872-818C-6B887097AC57}">
      <dgm:prSet/>
      <dgm:spPr/>
      <dgm:t>
        <a:bodyPr/>
        <a:lstStyle/>
        <a:p>
          <a:endParaRPr lang="en-US"/>
        </a:p>
      </dgm:t>
    </dgm:pt>
    <dgm:pt modelId="{38113259-EB2F-4D81-829A-E1C10A6D9985}" type="sibTrans" cxnId="{1673370F-E820-4872-818C-6B887097AC57}">
      <dgm:prSet/>
      <dgm:spPr/>
      <dgm:t>
        <a:bodyPr/>
        <a:lstStyle/>
        <a:p>
          <a:endParaRPr lang="en-US"/>
        </a:p>
      </dgm:t>
    </dgm:pt>
    <dgm:pt modelId="{213C432E-739F-40E1-AC28-EC86A5C15A07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tx1">
                  <a:lumMod val="65000"/>
                  <a:lumOff val="35000"/>
                </a:schemeClr>
              </a:solidFill>
            </a:rPr>
            <a:t>DATC one of eleven bidders</a:t>
          </a:r>
        </a:p>
      </dgm:t>
    </dgm:pt>
    <dgm:pt modelId="{97F368AD-06B6-4C67-A559-D2B39CAF9B44}" type="parTrans" cxnId="{209FC106-11EA-4B5C-B178-E307524D1313}">
      <dgm:prSet/>
      <dgm:spPr/>
      <dgm:t>
        <a:bodyPr/>
        <a:lstStyle/>
        <a:p>
          <a:endParaRPr lang="en-US"/>
        </a:p>
      </dgm:t>
    </dgm:pt>
    <dgm:pt modelId="{2EBAEF01-650C-44EA-B9B3-B2B4210BAC6E}" type="sibTrans" cxnId="{209FC106-11EA-4B5C-B178-E307524D1313}">
      <dgm:prSet/>
      <dgm:spPr/>
      <dgm:t>
        <a:bodyPr/>
        <a:lstStyle/>
        <a:p>
          <a:endParaRPr lang="en-US"/>
        </a:p>
      </dgm:t>
    </dgm:pt>
    <dgm:pt modelId="{FF1914AA-0B96-4450-968D-39DB4572260D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tx1">
                  <a:lumMod val="65000"/>
                  <a:lumOff val="35000"/>
                </a:schemeClr>
              </a:solidFill>
            </a:rPr>
            <a:t>Second competitively-bid project (Hartburg-Sabine MEP)</a:t>
          </a:r>
        </a:p>
      </dgm:t>
    </dgm:pt>
    <dgm:pt modelId="{7ED94009-1859-431E-9BD9-F566B0343EC2}" type="parTrans" cxnId="{D8164CFA-D127-4C86-A550-4CE50F48510D}">
      <dgm:prSet/>
      <dgm:spPr/>
      <dgm:t>
        <a:bodyPr/>
        <a:lstStyle/>
        <a:p>
          <a:endParaRPr lang="en-US"/>
        </a:p>
      </dgm:t>
    </dgm:pt>
    <dgm:pt modelId="{E23B0254-379D-45E8-89E4-3C5C41D39BBE}" type="sibTrans" cxnId="{D8164CFA-D127-4C86-A550-4CE50F48510D}">
      <dgm:prSet/>
      <dgm:spPr/>
      <dgm:t>
        <a:bodyPr/>
        <a:lstStyle/>
        <a:p>
          <a:endParaRPr lang="en-US"/>
        </a:p>
      </dgm:t>
    </dgm:pt>
    <dgm:pt modelId="{D1D8886E-6BCB-4473-8A27-8124123BB0CD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tx1">
                  <a:lumMod val="65000"/>
                  <a:lumOff val="35000"/>
                </a:schemeClr>
              </a:solidFill>
            </a:rPr>
            <a:t>Order</a:t>
          </a:r>
          <a:br>
            <a:rPr lang="en-US" dirty="0">
              <a:solidFill>
                <a:schemeClr val="tx1">
                  <a:lumMod val="65000"/>
                  <a:lumOff val="35000"/>
                </a:schemeClr>
              </a:solidFill>
            </a:rPr>
          </a:br>
          <a:r>
            <a:rPr lang="en-US" dirty="0">
              <a:solidFill>
                <a:schemeClr val="tx1">
                  <a:lumMod val="65000"/>
                  <a:lumOff val="35000"/>
                </a:schemeClr>
              </a:solidFill>
            </a:rPr>
            <a:t>No. 1000 in MISO?</a:t>
          </a:r>
        </a:p>
      </dgm:t>
    </dgm:pt>
    <dgm:pt modelId="{E77EE329-AF1D-47E5-9F4F-68E75D80D1A2}" type="parTrans" cxnId="{94186EA7-59FD-4F2E-A971-AFDB8830AC98}">
      <dgm:prSet/>
      <dgm:spPr/>
      <dgm:t>
        <a:bodyPr/>
        <a:lstStyle/>
        <a:p>
          <a:endParaRPr lang="en-US"/>
        </a:p>
      </dgm:t>
    </dgm:pt>
    <dgm:pt modelId="{B57216FC-BE5B-4860-A631-9CA035BE4589}" type="sibTrans" cxnId="{94186EA7-59FD-4F2E-A971-AFDB8830AC98}">
      <dgm:prSet/>
      <dgm:spPr/>
      <dgm:t>
        <a:bodyPr/>
        <a:lstStyle/>
        <a:p>
          <a:endParaRPr lang="en-US"/>
        </a:p>
      </dgm:t>
    </dgm:pt>
    <dgm:pt modelId="{EB411F33-5BBD-4726-8193-E52619031707}" type="pres">
      <dgm:prSet presAssocID="{DCDBEF09-85FA-4A96-B077-FF0C23B2678B}" presName="linearFlow" presStyleCnt="0">
        <dgm:presLayoutVars>
          <dgm:dir/>
          <dgm:animLvl val="lvl"/>
          <dgm:resizeHandles val="exact"/>
        </dgm:presLayoutVars>
      </dgm:prSet>
      <dgm:spPr/>
    </dgm:pt>
    <dgm:pt modelId="{678765CD-B031-4E17-B67B-63ECE9D53CDE}" type="pres">
      <dgm:prSet presAssocID="{B6B2808A-06A3-45FA-9715-5C9B5A89B184}" presName="composite" presStyleCnt="0"/>
      <dgm:spPr/>
    </dgm:pt>
    <dgm:pt modelId="{39A834A3-4AA2-4002-8341-C62DC3D8C26F}" type="pres">
      <dgm:prSet presAssocID="{B6B2808A-06A3-45FA-9715-5C9B5A89B184}" presName="par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022F6C-50CB-4147-8075-8FEACB79A166}" type="pres">
      <dgm:prSet presAssocID="{B6B2808A-06A3-45FA-9715-5C9B5A89B184}" presName="parSh" presStyleLbl="node1" presStyleIdx="0" presStyleCnt="5"/>
      <dgm:spPr/>
      <dgm:t>
        <a:bodyPr/>
        <a:lstStyle/>
        <a:p>
          <a:endParaRPr lang="en-US"/>
        </a:p>
      </dgm:t>
    </dgm:pt>
    <dgm:pt modelId="{076B6953-7FD0-4CDD-9D28-68B62C2CF64D}" type="pres">
      <dgm:prSet presAssocID="{B6B2808A-06A3-45FA-9715-5C9B5A89B184}" presName="desTx" presStyleLbl="fg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2C4732-8FD1-4409-B28F-D9C4B542DD1C}" type="pres">
      <dgm:prSet presAssocID="{F8A40AD4-4142-418D-920D-95A92EAD6CB6}" presName="sibTrans" presStyleLbl="sibTrans2D1" presStyleIdx="0" presStyleCnt="4"/>
      <dgm:spPr/>
      <dgm:t>
        <a:bodyPr/>
        <a:lstStyle/>
        <a:p>
          <a:endParaRPr lang="en-US"/>
        </a:p>
      </dgm:t>
    </dgm:pt>
    <dgm:pt modelId="{11490F5A-1D39-4FF3-8A04-6C91A5126E89}" type="pres">
      <dgm:prSet presAssocID="{F8A40AD4-4142-418D-920D-95A92EAD6CB6}" presName="connTx" presStyleLbl="sibTrans2D1" presStyleIdx="0" presStyleCnt="4"/>
      <dgm:spPr/>
      <dgm:t>
        <a:bodyPr/>
        <a:lstStyle/>
        <a:p>
          <a:endParaRPr lang="en-US"/>
        </a:p>
      </dgm:t>
    </dgm:pt>
    <dgm:pt modelId="{6558508E-6833-471B-B2AF-3FCEF0D1B155}" type="pres">
      <dgm:prSet presAssocID="{658169C8-BE2F-4EF5-9E0A-7B15075ACE2F}" presName="composite" presStyleCnt="0"/>
      <dgm:spPr/>
    </dgm:pt>
    <dgm:pt modelId="{509B827A-5124-4D36-97B9-28CED62AC5D4}" type="pres">
      <dgm:prSet presAssocID="{658169C8-BE2F-4EF5-9E0A-7B15075ACE2F}" presName="par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BAB9D9-752F-4B54-86EB-904EA3A11F12}" type="pres">
      <dgm:prSet presAssocID="{658169C8-BE2F-4EF5-9E0A-7B15075ACE2F}" presName="parSh" presStyleLbl="node1" presStyleIdx="1" presStyleCnt="5"/>
      <dgm:spPr/>
      <dgm:t>
        <a:bodyPr/>
        <a:lstStyle/>
        <a:p>
          <a:endParaRPr lang="en-US"/>
        </a:p>
      </dgm:t>
    </dgm:pt>
    <dgm:pt modelId="{85BB5672-5850-4FC1-AA92-FFC56F09CE61}" type="pres">
      <dgm:prSet presAssocID="{658169C8-BE2F-4EF5-9E0A-7B15075ACE2F}" presName="desTx" presStyleLbl="fg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017F30-C6BA-4E82-B042-0C46C76C58C1}" type="pres">
      <dgm:prSet presAssocID="{09D40526-AA05-49E4-9108-F5EA7B33E712}" presName="sibTrans" presStyleLbl="sibTrans2D1" presStyleIdx="1" presStyleCnt="4"/>
      <dgm:spPr/>
      <dgm:t>
        <a:bodyPr/>
        <a:lstStyle/>
        <a:p>
          <a:endParaRPr lang="en-US"/>
        </a:p>
      </dgm:t>
    </dgm:pt>
    <dgm:pt modelId="{2A64499A-0D71-42D1-A5E0-A95BC0938706}" type="pres">
      <dgm:prSet presAssocID="{09D40526-AA05-49E4-9108-F5EA7B33E712}" presName="connTx" presStyleLbl="sibTrans2D1" presStyleIdx="1" presStyleCnt="4"/>
      <dgm:spPr/>
      <dgm:t>
        <a:bodyPr/>
        <a:lstStyle/>
        <a:p>
          <a:endParaRPr lang="en-US"/>
        </a:p>
      </dgm:t>
    </dgm:pt>
    <dgm:pt modelId="{FAA1E7AF-208A-4D2E-9CE0-9E61DC7B3622}" type="pres">
      <dgm:prSet presAssocID="{48BCF78C-D2F8-4131-B985-D65EB35454B3}" presName="composite" presStyleCnt="0"/>
      <dgm:spPr/>
    </dgm:pt>
    <dgm:pt modelId="{2EC834D6-8237-451C-A2D0-B10A34847937}" type="pres">
      <dgm:prSet presAssocID="{48BCF78C-D2F8-4131-B985-D65EB35454B3}" presName="par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A57DC8-85C2-473E-9F26-DD99923EC964}" type="pres">
      <dgm:prSet presAssocID="{48BCF78C-D2F8-4131-B985-D65EB35454B3}" presName="parSh" presStyleLbl="node1" presStyleIdx="2" presStyleCnt="5"/>
      <dgm:spPr/>
      <dgm:t>
        <a:bodyPr/>
        <a:lstStyle/>
        <a:p>
          <a:endParaRPr lang="en-US"/>
        </a:p>
      </dgm:t>
    </dgm:pt>
    <dgm:pt modelId="{2DDBFEBD-11B9-4E52-8444-83986E9E1116}" type="pres">
      <dgm:prSet presAssocID="{48BCF78C-D2F8-4131-B985-D65EB35454B3}" presName="desTx" presStyleLbl="fg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8E4422-7E58-438A-A4E3-1839A2B78163}" type="pres">
      <dgm:prSet presAssocID="{79E1D53D-0AAB-4D6A-A634-DDB690AB1842}" presName="sibTrans" presStyleLbl="sibTrans2D1" presStyleIdx="2" presStyleCnt="4"/>
      <dgm:spPr/>
      <dgm:t>
        <a:bodyPr/>
        <a:lstStyle/>
        <a:p>
          <a:endParaRPr lang="en-US"/>
        </a:p>
      </dgm:t>
    </dgm:pt>
    <dgm:pt modelId="{E5D7485B-AB23-4A54-B487-ACB32D8839D4}" type="pres">
      <dgm:prSet presAssocID="{79E1D53D-0AAB-4D6A-A634-DDB690AB1842}" presName="connTx" presStyleLbl="sibTrans2D1" presStyleIdx="2" presStyleCnt="4"/>
      <dgm:spPr/>
      <dgm:t>
        <a:bodyPr/>
        <a:lstStyle/>
        <a:p>
          <a:endParaRPr lang="en-US"/>
        </a:p>
      </dgm:t>
    </dgm:pt>
    <dgm:pt modelId="{25FE07BA-4F4D-4EEB-9522-622ABCCE0C67}" type="pres">
      <dgm:prSet presAssocID="{D6858F6E-526B-49C0-90E0-A9DB767B6E6B}" presName="composite" presStyleCnt="0"/>
      <dgm:spPr/>
    </dgm:pt>
    <dgm:pt modelId="{6F112861-3A0C-4D96-AFBA-54F25EC6E545}" type="pres">
      <dgm:prSet presAssocID="{D6858F6E-526B-49C0-90E0-A9DB767B6E6B}" presName="par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35F04C-031D-4BFB-B540-D8CECD35F1CA}" type="pres">
      <dgm:prSet presAssocID="{D6858F6E-526B-49C0-90E0-A9DB767B6E6B}" presName="parSh" presStyleLbl="node1" presStyleIdx="3" presStyleCnt="5"/>
      <dgm:spPr/>
      <dgm:t>
        <a:bodyPr/>
        <a:lstStyle/>
        <a:p>
          <a:endParaRPr lang="en-US"/>
        </a:p>
      </dgm:t>
    </dgm:pt>
    <dgm:pt modelId="{BBC293B7-CD9F-4883-8C5B-ACD39D90B780}" type="pres">
      <dgm:prSet presAssocID="{D6858F6E-526B-49C0-90E0-A9DB767B6E6B}" presName="desTx" presStyleLbl="fg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F8A6B4-735C-4E77-86F7-BE3DA0543CD9}" type="pres">
      <dgm:prSet presAssocID="{8A8DABEC-F1F0-4788-B442-DDEFF665DC4B}" presName="sibTrans" presStyleLbl="sibTrans2D1" presStyleIdx="3" presStyleCnt="4"/>
      <dgm:spPr/>
      <dgm:t>
        <a:bodyPr/>
        <a:lstStyle/>
        <a:p>
          <a:endParaRPr lang="en-US"/>
        </a:p>
      </dgm:t>
    </dgm:pt>
    <dgm:pt modelId="{E379FB00-D1F2-49C5-B2B5-05C488E14E96}" type="pres">
      <dgm:prSet presAssocID="{8A8DABEC-F1F0-4788-B442-DDEFF665DC4B}" presName="connTx" presStyleLbl="sibTrans2D1" presStyleIdx="3" presStyleCnt="4"/>
      <dgm:spPr/>
      <dgm:t>
        <a:bodyPr/>
        <a:lstStyle/>
        <a:p>
          <a:endParaRPr lang="en-US"/>
        </a:p>
      </dgm:t>
    </dgm:pt>
    <dgm:pt modelId="{BB77E598-396A-467A-B31E-34DAAE5B257E}" type="pres">
      <dgm:prSet presAssocID="{B005E4D6-8137-4914-9A5D-8D5BCD1511FB}" presName="composite" presStyleCnt="0"/>
      <dgm:spPr/>
    </dgm:pt>
    <dgm:pt modelId="{45822F58-FF6B-4A9A-A204-ECC13F6B0BD7}" type="pres">
      <dgm:prSet presAssocID="{B005E4D6-8137-4914-9A5D-8D5BCD1511FB}" presName="par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4EE3DA-FAC4-43CE-ADCE-AFFAC54CF200}" type="pres">
      <dgm:prSet presAssocID="{B005E4D6-8137-4914-9A5D-8D5BCD1511FB}" presName="parSh" presStyleLbl="node1" presStyleIdx="4" presStyleCnt="5"/>
      <dgm:spPr/>
      <dgm:t>
        <a:bodyPr/>
        <a:lstStyle/>
        <a:p>
          <a:endParaRPr lang="en-US"/>
        </a:p>
      </dgm:t>
    </dgm:pt>
    <dgm:pt modelId="{BFE12FE5-8616-467F-8829-9A45F05CEB3D}" type="pres">
      <dgm:prSet presAssocID="{B005E4D6-8137-4914-9A5D-8D5BCD1511FB}" presName="desTx" presStyleLbl="fg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0BA8D7D-05FD-462A-BFF0-4542C3860B1E}" type="presOf" srcId="{F8A40AD4-4142-418D-920D-95A92EAD6CB6}" destId="{A92C4732-8FD1-4409-B28F-D9C4B542DD1C}" srcOrd="0" destOrd="0" presId="urn:microsoft.com/office/officeart/2005/8/layout/process3"/>
    <dgm:cxn modelId="{AC28F5F5-E976-4763-AB45-AD6943091D57}" type="presOf" srcId="{658169C8-BE2F-4EF5-9E0A-7B15075ACE2F}" destId="{509B827A-5124-4D36-97B9-28CED62AC5D4}" srcOrd="0" destOrd="0" presId="urn:microsoft.com/office/officeart/2005/8/layout/process3"/>
    <dgm:cxn modelId="{6ADB755E-8DBB-448C-9DF0-E92B2E10A3D5}" type="presOf" srcId="{48BCF78C-D2F8-4131-B985-D65EB35454B3}" destId="{2EC834D6-8237-451C-A2D0-B10A34847937}" srcOrd="0" destOrd="0" presId="urn:microsoft.com/office/officeart/2005/8/layout/process3"/>
    <dgm:cxn modelId="{1085227E-C6C1-4968-8BAB-C24BED368C15}" type="presOf" srcId="{B005E4D6-8137-4914-9A5D-8D5BCD1511FB}" destId="{45822F58-FF6B-4A9A-A204-ECC13F6B0BD7}" srcOrd="0" destOrd="0" presId="urn:microsoft.com/office/officeart/2005/8/layout/process3"/>
    <dgm:cxn modelId="{E2FA05CB-7477-4431-B726-BEB4DE463C76}" type="presOf" srcId="{658169C8-BE2F-4EF5-9E0A-7B15075ACE2F}" destId="{D8BAB9D9-752F-4B54-86EB-904EA3A11F12}" srcOrd="1" destOrd="0" presId="urn:microsoft.com/office/officeart/2005/8/layout/process3"/>
    <dgm:cxn modelId="{6BD81465-706A-4574-A5F2-31F48AC53E4F}" srcId="{DCDBEF09-85FA-4A96-B077-FF0C23B2678B}" destId="{D6858F6E-526B-49C0-90E0-A9DB767B6E6B}" srcOrd="3" destOrd="0" parTransId="{EFA61C42-FF4B-4012-BCAD-A31BE27E10A3}" sibTransId="{8A8DABEC-F1F0-4788-B442-DDEFF665DC4B}"/>
    <dgm:cxn modelId="{F58465E4-B6FF-49F4-B5FC-04187F802AF3}" type="presOf" srcId="{B6B2808A-06A3-45FA-9715-5C9B5A89B184}" destId="{39A834A3-4AA2-4002-8341-C62DC3D8C26F}" srcOrd="0" destOrd="0" presId="urn:microsoft.com/office/officeart/2005/8/layout/process3"/>
    <dgm:cxn modelId="{B7DB3C01-5F8C-4BD2-A2C2-8FD70B0F92FF}" type="presOf" srcId="{8A8DABEC-F1F0-4788-B442-DDEFF665DC4B}" destId="{90F8A6B4-735C-4E77-86F7-BE3DA0543CD9}" srcOrd="0" destOrd="0" presId="urn:microsoft.com/office/officeart/2005/8/layout/process3"/>
    <dgm:cxn modelId="{285F77F0-3F86-4ADF-B85D-81C713574463}" srcId="{DCDBEF09-85FA-4A96-B077-FF0C23B2678B}" destId="{B005E4D6-8137-4914-9A5D-8D5BCD1511FB}" srcOrd="4" destOrd="0" parTransId="{E57C81CC-F1E3-43BC-AD14-C9E049A1BA3C}" sibTransId="{DCEF2001-14F0-461E-AEC8-0D9FD2BA6A7A}"/>
    <dgm:cxn modelId="{BFE59748-4DF4-4BA7-8D50-C4FFD0161313}" type="presOf" srcId="{B005E4D6-8137-4914-9A5D-8D5BCD1511FB}" destId="{D24EE3DA-FAC4-43CE-ADCE-AFFAC54CF200}" srcOrd="1" destOrd="0" presId="urn:microsoft.com/office/officeart/2005/8/layout/process3"/>
    <dgm:cxn modelId="{368936FE-BAB3-45C7-BE10-45F2A3D30954}" type="presOf" srcId="{F8A40AD4-4142-418D-920D-95A92EAD6CB6}" destId="{11490F5A-1D39-4FF3-8A04-6C91A5126E89}" srcOrd="1" destOrd="0" presId="urn:microsoft.com/office/officeart/2005/8/layout/process3"/>
    <dgm:cxn modelId="{645664EE-0CB4-4028-ADE6-84846C4FF368}" srcId="{DCDBEF09-85FA-4A96-B077-FF0C23B2678B}" destId="{658169C8-BE2F-4EF5-9E0A-7B15075ACE2F}" srcOrd="1" destOrd="0" parTransId="{9C2DDCEE-9CD9-4B08-8324-CE3723E02ED4}" sibTransId="{09D40526-AA05-49E4-9108-F5EA7B33E712}"/>
    <dgm:cxn modelId="{59D50D7A-D08A-45BD-907A-BD4FDE965BBE}" type="presOf" srcId="{D1BC317B-79D7-431E-99B0-44FD90F6237D}" destId="{85BB5672-5850-4FC1-AA92-FFC56F09CE61}" srcOrd="0" destOrd="0" presId="urn:microsoft.com/office/officeart/2005/8/layout/process3"/>
    <dgm:cxn modelId="{9FD89006-A49B-4927-95D1-0B8B5543F335}" type="presOf" srcId="{FF1914AA-0B96-4450-968D-39DB4572260D}" destId="{BBC293B7-CD9F-4883-8C5B-ACD39D90B780}" srcOrd="0" destOrd="0" presId="urn:microsoft.com/office/officeart/2005/8/layout/process3"/>
    <dgm:cxn modelId="{1673370F-E820-4872-818C-6B887097AC57}" srcId="{48BCF78C-D2F8-4131-B985-D65EB35454B3}" destId="{E3AEFBDE-791A-4630-8D64-8B8E0CD32D9B}" srcOrd="0" destOrd="0" parTransId="{B25BA699-E7DE-4FED-960A-B0184C6E1B18}" sibTransId="{38113259-EB2F-4D81-829A-E1C10A6D9985}"/>
    <dgm:cxn modelId="{E8A4FDBE-0627-4372-A80F-83D63C2A9E26}" srcId="{DCDBEF09-85FA-4A96-B077-FF0C23B2678B}" destId="{B6B2808A-06A3-45FA-9715-5C9B5A89B184}" srcOrd="0" destOrd="0" parTransId="{97E951E6-081D-47F5-BBFA-8ACCB2AE842B}" sibTransId="{F8A40AD4-4142-418D-920D-95A92EAD6CB6}"/>
    <dgm:cxn modelId="{25ECACD6-3740-40B7-BB51-762505D69BCA}" type="presOf" srcId="{79E1D53D-0AAB-4D6A-A634-DDB690AB1842}" destId="{F48E4422-7E58-438A-A4E3-1839A2B78163}" srcOrd="0" destOrd="0" presId="urn:microsoft.com/office/officeart/2005/8/layout/process3"/>
    <dgm:cxn modelId="{1FD0C1AB-E363-4BB1-9606-B7CCCC58C183}" srcId="{B6B2808A-06A3-45FA-9715-5C9B5A89B184}" destId="{6BA77796-5754-4605-98D2-4B563931A77F}" srcOrd="0" destOrd="0" parTransId="{0D14B2DC-2BB1-414B-888A-AE3AA5E38F42}" sibTransId="{460DF9F9-E3F0-4E47-B239-0FB7F9F2F208}"/>
    <dgm:cxn modelId="{960BA5B4-7E8F-4B11-9A41-CE2E33BB752B}" type="presOf" srcId="{DCDBEF09-85FA-4A96-B077-FF0C23B2678B}" destId="{EB411F33-5BBD-4726-8193-E52619031707}" srcOrd="0" destOrd="0" presId="urn:microsoft.com/office/officeart/2005/8/layout/process3"/>
    <dgm:cxn modelId="{3B8B7380-F116-425E-998C-71ECD88B6908}" type="presOf" srcId="{6BA77796-5754-4605-98D2-4B563931A77F}" destId="{076B6953-7FD0-4CDD-9D28-68B62C2CF64D}" srcOrd="0" destOrd="0" presId="urn:microsoft.com/office/officeart/2005/8/layout/process3"/>
    <dgm:cxn modelId="{B32B41DD-27BF-4F2F-A493-DD3F1080556D}" type="presOf" srcId="{09D40526-AA05-49E4-9108-F5EA7B33E712}" destId="{AE017F30-C6BA-4E82-B042-0C46C76C58C1}" srcOrd="0" destOrd="0" presId="urn:microsoft.com/office/officeart/2005/8/layout/process3"/>
    <dgm:cxn modelId="{5C67DB64-FA5C-466A-90E6-C1F9723678E0}" type="presOf" srcId="{8A8DABEC-F1F0-4788-B442-DDEFF665DC4B}" destId="{E379FB00-D1F2-49C5-B2B5-05C488E14E96}" srcOrd="1" destOrd="0" presId="urn:microsoft.com/office/officeart/2005/8/layout/process3"/>
    <dgm:cxn modelId="{1EB3C6B8-0D8D-4723-9C0E-61F14E649E81}" type="presOf" srcId="{B6B2808A-06A3-45FA-9715-5C9B5A89B184}" destId="{11022F6C-50CB-4147-8075-8FEACB79A166}" srcOrd="1" destOrd="0" presId="urn:microsoft.com/office/officeart/2005/8/layout/process3"/>
    <dgm:cxn modelId="{6488EE04-A0C3-48E1-B026-4B96AF867CF4}" type="presOf" srcId="{D1D8886E-6BCB-4473-8A27-8124123BB0CD}" destId="{BFE12FE5-8616-467F-8829-9A45F05CEB3D}" srcOrd="0" destOrd="0" presId="urn:microsoft.com/office/officeart/2005/8/layout/process3"/>
    <dgm:cxn modelId="{4600F318-1865-4E08-86BE-2AC09860F939}" srcId="{658169C8-BE2F-4EF5-9E0A-7B15075ACE2F}" destId="{D1BC317B-79D7-431E-99B0-44FD90F6237D}" srcOrd="0" destOrd="0" parTransId="{6B10C773-F281-48BB-911E-FD0B52BA986F}" sibTransId="{16D9EEA6-ABAF-44C0-BC22-C3F11CE1D166}"/>
    <dgm:cxn modelId="{4850811B-5A91-45EA-B526-BC060F2B4FA1}" type="presOf" srcId="{E3AEFBDE-791A-4630-8D64-8B8E0CD32D9B}" destId="{2DDBFEBD-11B9-4E52-8444-83986E9E1116}" srcOrd="0" destOrd="0" presId="urn:microsoft.com/office/officeart/2005/8/layout/process3"/>
    <dgm:cxn modelId="{B8B5DEA5-753C-4580-8087-697F076AE3DD}" srcId="{DCDBEF09-85FA-4A96-B077-FF0C23B2678B}" destId="{48BCF78C-D2F8-4131-B985-D65EB35454B3}" srcOrd="2" destOrd="0" parTransId="{4E938D1D-5BA1-42E9-887E-7F88357079CE}" sibTransId="{79E1D53D-0AAB-4D6A-A634-DDB690AB1842}"/>
    <dgm:cxn modelId="{6044C8EB-F689-4B22-89E7-6B12799AEB64}" type="presOf" srcId="{09D40526-AA05-49E4-9108-F5EA7B33E712}" destId="{2A64499A-0D71-42D1-A5E0-A95BC0938706}" srcOrd="1" destOrd="0" presId="urn:microsoft.com/office/officeart/2005/8/layout/process3"/>
    <dgm:cxn modelId="{7C8FDED5-77C7-4241-92C8-8D4383AA7EC3}" type="presOf" srcId="{48BCF78C-D2F8-4131-B985-D65EB35454B3}" destId="{9AA57DC8-85C2-473E-9F26-DD99923EC964}" srcOrd="1" destOrd="0" presId="urn:microsoft.com/office/officeart/2005/8/layout/process3"/>
    <dgm:cxn modelId="{209FC106-11EA-4B5C-B178-E307524D1313}" srcId="{48BCF78C-D2F8-4131-B985-D65EB35454B3}" destId="{213C432E-739F-40E1-AC28-EC86A5C15A07}" srcOrd="1" destOrd="0" parTransId="{97F368AD-06B6-4C67-A559-D2B39CAF9B44}" sibTransId="{2EBAEF01-650C-44EA-B9B3-B2B4210BAC6E}"/>
    <dgm:cxn modelId="{1EAE481B-788F-45EA-A01A-806BEDD3C209}" type="presOf" srcId="{213C432E-739F-40E1-AC28-EC86A5C15A07}" destId="{2DDBFEBD-11B9-4E52-8444-83986E9E1116}" srcOrd="0" destOrd="1" presId="urn:microsoft.com/office/officeart/2005/8/layout/process3"/>
    <dgm:cxn modelId="{3FFD19B6-8400-4DBE-AB9F-1DC563B2889A}" type="presOf" srcId="{D6858F6E-526B-49C0-90E0-A9DB767B6E6B}" destId="{6F112861-3A0C-4D96-AFBA-54F25EC6E545}" srcOrd="0" destOrd="0" presId="urn:microsoft.com/office/officeart/2005/8/layout/process3"/>
    <dgm:cxn modelId="{94186EA7-59FD-4F2E-A971-AFDB8830AC98}" srcId="{B005E4D6-8137-4914-9A5D-8D5BCD1511FB}" destId="{D1D8886E-6BCB-4473-8A27-8124123BB0CD}" srcOrd="0" destOrd="0" parTransId="{E77EE329-AF1D-47E5-9F4F-68E75D80D1A2}" sibTransId="{B57216FC-BE5B-4860-A631-9CA035BE4589}"/>
    <dgm:cxn modelId="{5861C600-6DB9-40F7-A2BD-5DD7C25146DF}" type="presOf" srcId="{79E1D53D-0AAB-4D6A-A634-DDB690AB1842}" destId="{E5D7485B-AB23-4A54-B487-ACB32D8839D4}" srcOrd="1" destOrd="0" presId="urn:microsoft.com/office/officeart/2005/8/layout/process3"/>
    <dgm:cxn modelId="{D8164CFA-D127-4C86-A550-4CE50F48510D}" srcId="{D6858F6E-526B-49C0-90E0-A9DB767B6E6B}" destId="{FF1914AA-0B96-4450-968D-39DB4572260D}" srcOrd="0" destOrd="0" parTransId="{7ED94009-1859-431E-9BD9-F566B0343EC2}" sibTransId="{E23B0254-379D-45E8-89E4-3C5C41D39BBE}"/>
    <dgm:cxn modelId="{29041AB4-8744-4657-8464-76CAC8EA57EE}" type="presOf" srcId="{D6858F6E-526B-49C0-90E0-A9DB767B6E6B}" destId="{4635F04C-031D-4BFB-B540-D8CECD35F1CA}" srcOrd="1" destOrd="0" presId="urn:microsoft.com/office/officeart/2005/8/layout/process3"/>
    <dgm:cxn modelId="{16912036-A0EC-4BEC-9E76-3D2E51E6360B}" type="presParOf" srcId="{EB411F33-5BBD-4726-8193-E52619031707}" destId="{678765CD-B031-4E17-B67B-63ECE9D53CDE}" srcOrd="0" destOrd="0" presId="urn:microsoft.com/office/officeart/2005/8/layout/process3"/>
    <dgm:cxn modelId="{96D39D3D-7144-407C-8DFD-1828F6BDB717}" type="presParOf" srcId="{678765CD-B031-4E17-B67B-63ECE9D53CDE}" destId="{39A834A3-4AA2-4002-8341-C62DC3D8C26F}" srcOrd="0" destOrd="0" presId="urn:microsoft.com/office/officeart/2005/8/layout/process3"/>
    <dgm:cxn modelId="{AEADF69A-758E-4CF5-A2F1-18D3F31EB53A}" type="presParOf" srcId="{678765CD-B031-4E17-B67B-63ECE9D53CDE}" destId="{11022F6C-50CB-4147-8075-8FEACB79A166}" srcOrd="1" destOrd="0" presId="urn:microsoft.com/office/officeart/2005/8/layout/process3"/>
    <dgm:cxn modelId="{D26835B7-915C-4BBD-B552-7602CB209E58}" type="presParOf" srcId="{678765CD-B031-4E17-B67B-63ECE9D53CDE}" destId="{076B6953-7FD0-4CDD-9D28-68B62C2CF64D}" srcOrd="2" destOrd="0" presId="urn:microsoft.com/office/officeart/2005/8/layout/process3"/>
    <dgm:cxn modelId="{146C3A8F-0D7E-4F54-86DC-D1B265E8F175}" type="presParOf" srcId="{EB411F33-5BBD-4726-8193-E52619031707}" destId="{A92C4732-8FD1-4409-B28F-D9C4B542DD1C}" srcOrd="1" destOrd="0" presId="urn:microsoft.com/office/officeart/2005/8/layout/process3"/>
    <dgm:cxn modelId="{D6C714E5-0EC3-4433-BF60-D66AEC92DCBC}" type="presParOf" srcId="{A92C4732-8FD1-4409-B28F-D9C4B542DD1C}" destId="{11490F5A-1D39-4FF3-8A04-6C91A5126E89}" srcOrd="0" destOrd="0" presId="urn:microsoft.com/office/officeart/2005/8/layout/process3"/>
    <dgm:cxn modelId="{EFC18839-2519-449E-AB8B-54E0B639634E}" type="presParOf" srcId="{EB411F33-5BBD-4726-8193-E52619031707}" destId="{6558508E-6833-471B-B2AF-3FCEF0D1B155}" srcOrd="2" destOrd="0" presId="urn:microsoft.com/office/officeart/2005/8/layout/process3"/>
    <dgm:cxn modelId="{5A1E9790-147F-41F8-A6DF-AF389F9B8E7C}" type="presParOf" srcId="{6558508E-6833-471B-B2AF-3FCEF0D1B155}" destId="{509B827A-5124-4D36-97B9-28CED62AC5D4}" srcOrd="0" destOrd="0" presId="urn:microsoft.com/office/officeart/2005/8/layout/process3"/>
    <dgm:cxn modelId="{CD2E40A2-C0E9-41F6-BF03-C0EFAC7AE9B1}" type="presParOf" srcId="{6558508E-6833-471B-B2AF-3FCEF0D1B155}" destId="{D8BAB9D9-752F-4B54-86EB-904EA3A11F12}" srcOrd="1" destOrd="0" presId="urn:microsoft.com/office/officeart/2005/8/layout/process3"/>
    <dgm:cxn modelId="{C3B2DA10-8EFB-4FD8-9E88-3FF22BBFC1A8}" type="presParOf" srcId="{6558508E-6833-471B-B2AF-3FCEF0D1B155}" destId="{85BB5672-5850-4FC1-AA92-FFC56F09CE61}" srcOrd="2" destOrd="0" presId="urn:microsoft.com/office/officeart/2005/8/layout/process3"/>
    <dgm:cxn modelId="{97EB00F9-8DF2-4BFF-B506-51A85EA83170}" type="presParOf" srcId="{EB411F33-5BBD-4726-8193-E52619031707}" destId="{AE017F30-C6BA-4E82-B042-0C46C76C58C1}" srcOrd="3" destOrd="0" presId="urn:microsoft.com/office/officeart/2005/8/layout/process3"/>
    <dgm:cxn modelId="{0FCBD232-3C12-4328-8F6D-CBF793A2F7B7}" type="presParOf" srcId="{AE017F30-C6BA-4E82-B042-0C46C76C58C1}" destId="{2A64499A-0D71-42D1-A5E0-A95BC0938706}" srcOrd="0" destOrd="0" presId="urn:microsoft.com/office/officeart/2005/8/layout/process3"/>
    <dgm:cxn modelId="{EF302C70-0A17-4219-AA9C-39B824301BA9}" type="presParOf" srcId="{EB411F33-5BBD-4726-8193-E52619031707}" destId="{FAA1E7AF-208A-4D2E-9CE0-9E61DC7B3622}" srcOrd="4" destOrd="0" presId="urn:microsoft.com/office/officeart/2005/8/layout/process3"/>
    <dgm:cxn modelId="{D5CB5CEA-2258-4896-BF80-F1146C0BBCB5}" type="presParOf" srcId="{FAA1E7AF-208A-4D2E-9CE0-9E61DC7B3622}" destId="{2EC834D6-8237-451C-A2D0-B10A34847937}" srcOrd="0" destOrd="0" presId="urn:microsoft.com/office/officeart/2005/8/layout/process3"/>
    <dgm:cxn modelId="{57313EFF-AB6A-44EF-81E9-A2F9952CEF99}" type="presParOf" srcId="{FAA1E7AF-208A-4D2E-9CE0-9E61DC7B3622}" destId="{9AA57DC8-85C2-473E-9F26-DD99923EC964}" srcOrd="1" destOrd="0" presId="urn:microsoft.com/office/officeart/2005/8/layout/process3"/>
    <dgm:cxn modelId="{B88E20EF-26D9-4FEA-80D9-557CF6F76AA4}" type="presParOf" srcId="{FAA1E7AF-208A-4D2E-9CE0-9E61DC7B3622}" destId="{2DDBFEBD-11B9-4E52-8444-83986E9E1116}" srcOrd="2" destOrd="0" presId="urn:microsoft.com/office/officeart/2005/8/layout/process3"/>
    <dgm:cxn modelId="{89C8E2BA-986A-4E59-BF64-784A0787C00C}" type="presParOf" srcId="{EB411F33-5BBD-4726-8193-E52619031707}" destId="{F48E4422-7E58-438A-A4E3-1839A2B78163}" srcOrd="5" destOrd="0" presId="urn:microsoft.com/office/officeart/2005/8/layout/process3"/>
    <dgm:cxn modelId="{E61EDF94-2655-4750-9DFE-E0BAFF11A725}" type="presParOf" srcId="{F48E4422-7E58-438A-A4E3-1839A2B78163}" destId="{E5D7485B-AB23-4A54-B487-ACB32D8839D4}" srcOrd="0" destOrd="0" presId="urn:microsoft.com/office/officeart/2005/8/layout/process3"/>
    <dgm:cxn modelId="{7402CD04-AECA-40EA-B25B-56B0D977747C}" type="presParOf" srcId="{EB411F33-5BBD-4726-8193-E52619031707}" destId="{25FE07BA-4F4D-4EEB-9522-622ABCCE0C67}" srcOrd="6" destOrd="0" presId="urn:microsoft.com/office/officeart/2005/8/layout/process3"/>
    <dgm:cxn modelId="{42ED26EC-B78B-4C87-B7E0-1591083181CF}" type="presParOf" srcId="{25FE07BA-4F4D-4EEB-9522-622ABCCE0C67}" destId="{6F112861-3A0C-4D96-AFBA-54F25EC6E545}" srcOrd="0" destOrd="0" presId="urn:microsoft.com/office/officeart/2005/8/layout/process3"/>
    <dgm:cxn modelId="{76361B1F-06D7-4BEA-9B01-911B6B48D819}" type="presParOf" srcId="{25FE07BA-4F4D-4EEB-9522-622ABCCE0C67}" destId="{4635F04C-031D-4BFB-B540-D8CECD35F1CA}" srcOrd="1" destOrd="0" presId="urn:microsoft.com/office/officeart/2005/8/layout/process3"/>
    <dgm:cxn modelId="{E018B520-DEB3-4D8A-9450-9867EE306F3F}" type="presParOf" srcId="{25FE07BA-4F4D-4EEB-9522-622ABCCE0C67}" destId="{BBC293B7-CD9F-4883-8C5B-ACD39D90B780}" srcOrd="2" destOrd="0" presId="urn:microsoft.com/office/officeart/2005/8/layout/process3"/>
    <dgm:cxn modelId="{56A32E56-B0AB-482E-B6E4-DFF61943E7F5}" type="presParOf" srcId="{EB411F33-5BBD-4726-8193-E52619031707}" destId="{90F8A6B4-735C-4E77-86F7-BE3DA0543CD9}" srcOrd="7" destOrd="0" presId="urn:microsoft.com/office/officeart/2005/8/layout/process3"/>
    <dgm:cxn modelId="{9DCA0DBD-B0E0-4388-BCCD-7F39E429AD79}" type="presParOf" srcId="{90F8A6B4-735C-4E77-86F7-BE3DA0543CD9}" destId="{E379FB00-D1F2-49C5-B2B5-05C488E14E96}" srcOrd="0" destOrd="0" presId="urn:microsoft.com/office/officeart/2005/8/layout/process3"/>
    <dgm:cxn modelId="{C90912C2-7DC9-4A73-9CA3-41A4E7B86160}" type="presParOf" srcId="{EB411F33-5BBD-4726-8193-E52619031707}" destId="{BB77E598-396A-467A-B31E-34DAAE5B257E}" srcOrd="8" destOrd="0" presId="urn:microsoft.com/office/officeart/2005/8/layout/process3"/>
    <dgm:cxn modelId="{52AAAC05-675C-480A-98B1-DA7EEBE9BCCE}" type="presParOf" srcId="{BB77E598-396A-467A-B31E-34DAAE5B257E}" destId="{45822F58-FF6B-4A9A-A204-ECC13F6B0BD7}" srcOrd="0" destOrd="0" presId="urn:microsoft.com/office/officeart/2005/8/layout/process3"/>
    <dgm:cxn modelId="{9C657525-D201-437C-A312-4F70C5611029}" type="presParOf" srcId="{BB77E598-396A-467A-B31E-34DAAE5B257E}" destId="{D24EE3DA-FAC4-43CE-ADCE-AFFAC54CF200}" srcOrd="1" destOrd="0" presId="urn:microsoft.com/office/officeart/2005/8/layout/process3"/>
    <dgm:cxn modelId="{38E70167-725D-4EB4-988A-11357FC3D6C5}" type="presParOf" srcId="{BB77E598-396A-467A-B31E-34DAAE5B257E}" destId="{BFE12FE5-8616-467F-8829-9A45F05CEB3D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022F6C-50CB-4147-8075-8FEACB79A166}">
      <dsp:nvSpPr>
        <dsp:cNvPr id="0" name=""/>
        <dsp:cNvSpPr/>
      </dsp:nvSpPr>
      <dsp:spPr>
        <a:xfrm>
          <a:off x="6366" y="820565"/>
          <a:ext cx="1436375" cy="59912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2011-2012</a:t>
          </a:r>
        </a:p>
      </dsp:txBody>
      <dsp:txXfrm>
        <a:off x="6366" y="820565"/>
        <a:ext cx="1436375" cy="399418"/>
      </dsp:txXfrm>
    </dsp:sp>
    <dsp:sp modelId="{076B6953-7FD0-4CDD-9D28-68B62C2CF64D}">
      <dsp:nvSpPr>
        <dsp:cNvPr id="0" name=""/>
        <dsp:cNvSpPr/>
      </dsp:nvSpPr>
      <dsp:spPr>
        <a:xfrm>
          <a:off x="300563" y="1219984"/>
          <a:ext cx="1436375" cy="2106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>
              <a:solidFill>
                <a:schemeClr val="tx1">
                  <a:lumMod val="65000"/>
                  <a:lumOff val="35000"/>
                </a:schemeClr>
              </a:solidFill>
            </a:rPr>
            <a:t>Order No. 1000 promulgated</a:t>
          </a:r>
        </a:p>
      </dsp:txBody>
      <dsp:txXfrm>
        <a:off x="342633" y="1262054"/>
        <a:ext cx="1352235" cy="2021860"/>
      </dsp:txXfrm>
    </dsp:sp>
    <dsp:sp modelId="{A92C4732-8FD1-4409-B28F-D9C4B542DD1C}">
      <dsp:nvSpPr>
        <dsp:cNvPr id="0" name=""/>
        <dsp:cNvSpPr/>
      </dsp:nvSpPr>
      <dsp:spPr>
        <a:xfrm>
          <a:off x="1660491" y="841466"/>
          <a:ext cx="461628" cy="35761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dirty="0"/>
        </a:p>
      </dsp:txBody>
      <dsp:txXfrm>
        <a:off x="1660491" y="912989"/>
        <a:ext cx="354343" cy="214570"/>
      </dsp:txXfrm>
    </dsp:sp>
    <dsp:sp modelId="{D8BAB9D9-752F-4B54-86EB-904EA3A11F12}">
      <dsp:nvSpPr>
        <dsp:cNvPr id="0" name=""/>
        <dsp:cNvSpPr/>
      </dsp:nvSpPr>
      <dsp:spPr>
        <a:xfrm>
          <a:off x="2313739" y="820565"/>
          <a:ext cx="1436375" cy="599128"/>
        </a:xfrm>
        <a:prstGeom prst="roundRect">
          <a:avLst>
            <a:gd name="adj" fmla="val 10000"/>
          </a:avLst>
        </a:prstGeom>
        <a:solidFill>
          <a:schemeClr val="accent3">
            <a:hueOff val="2812566"/>
            <a:satOff val="-4220"/>
            <a:lumOff val="-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2015</a:t>
          </a:r>
        </a:p>
      </dsp:txBody>
      <dsp:txXfrm>
        <a:off x="2313739" y="820565"/>
        <a:ext cx="1436375" cy="399418"/>
      </dsp:txXfrm>
    </dsp:sp>
    <dsp:sp modelId="{85BB5672-5850-4FC1-AA92-FFC56F09CE61}">
      <dsp:nvSpPr>
        <dsp:cNvPr id="0" name=""/>
        <dsp:cNvSpPr/>
      </dsp:nvSpPr>
      <dsp:spPr>
        <a:xfrm>
          <a:off x="2607937" y="1219984"/>
          <a:ext cx="1436375" cy="2106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2812566"/>
              <a:satOff val="-4220"/>
              <a:lumOff val="-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>
              <a:solidFill>
                <a:schemeClr val="tx1">
                  <a:lumMod val="65000"/>
                  <a:lumOff val="35000"/>
                </a:schemeClr>
              </a:solidFill>
            </a:rPr>
            <a:t>FERC-compliant procedure complete</a:t>
          </a:r>
        </a:p>
      </dsp:txBody>
      <dsp:txXfrm>
        <a:off x="2650007" y="1262054"/>
        <a:ext cx="1352235" cy="2021860"/>
      </dsp:txXfrm>
    </dsp:sp>
    <dsp:sp modelId="{AE017F30-C6BA-4E82-B042-0C46C76C58C1}">
      <dsp:nvSpPr>
        <dsp:cNvPr id="0" name=""/>
        <dsp:cNvSpPr/>
      </dsp:nvSpPr>
      <dsp:spPr>
        <a:xfrm>
          <a:off x="3967865" y="841466"/>
          <a:ext cx="461628" cy="35761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3750089"/>
            <a:satOff val="-5627"/>
            <a:lumOff val="-91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dirty="0"/>
        </a:p>
      </dsp:txBody>
      <dsp:txXfrm>
        <a:off x="3967865" y="912989"/>
        <a:ext cx="354343" cy="214570"/>
      </dsp:txXfrm>
    </dsp:sp>
    <dsp:sp modelId="{9AA57DC8-85C2-473E-9F26-DD99923EC964}">
      <dsp:nvSpPr>
        <dsp:cNvPr id="0" name=""/>
        <dsp:cNvSpPr/>
      </dsp:nvSpPr>
      <dsp:spPr>
        <a:xfrm>
          <a:off x="4621113" y="820565"/>
          <a:ext cx="1436375" cy="599128"/>
        </a:xfrm>
        <a:prstGeom prst="roundRect">
          <a:avLst>
            <a:gd name="adj" fmla="val 10000"/>
          </a:avLst>
        </a:prstGeom>
        <a:solidFill>
          <a:schemeClr val="accent3">
            <a:hueOff val="5625133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2016</a:t>
          </a:r>
        </a:p>
      </dsp:txBody>
      <dsp:txXfrm>
        <a:off x="4621113" y="820565"/>
        <a:ext cx="1436375" cy="399418"/>
      </dsp:txXfrm>
    </dsp:sp>
    <dsp:sp modelId="{2DDBFEBD-11B9-4E52-8444-83986E9E1116}">
      <dsp:nvSpPr>
        <dsp:cNvPr id="0" name=""/>
        <dsp:cNvSpPr/>
      </dsp:nvSpPr>
      <dsp:spPr>
        <a:xfrm>
          <a:off x="4915310" y="1219984"/>
          <a:ext cx="1436375" cy="2106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5625133"/>
              <a:satOff val="-8440"/>
              <a:lumOff val="-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>
              <a:solidFill>
                <a:schemeClr val="tx1">
                  <a:lumMod val="65000"/>
                  <a:lumOff val="35000"/>
                </a:schemeClr>
              </a:solidFill>
            </a:rPr>
            <a:t>First competitively-bid project (Duff-Coleman MEP)</a:t>
          </a:r>
        </a:p>
        <a:p>
          <a:pPr marL="114300" lvl="1" indent="-114300" algn="l" defTabSz="5778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>
              <a:solidFill>
                <a:schemeClr val="tx1">
                  <a:lumMod val="65000"/>
                  <a:lumOff val="35000"/>
                </a:schemeClr>
              </a:solidFill>
            </a:rPr>
            <a:t>DATC one of eleven bidders</a:t>
          </a:r>
        </a:p>
      </dsp:txBody>
      <dsp:txXfrm>
        <a:off x="4957380" y="1262054"/>
        <a:ext cx="1352235" cy="2021860"/>
      </dsp:txXfrm>
    </dsp:sp>
    <dsp:sp modelId="{F48E4422-7E58-438A-A4E3-1839A2B78163}">
      <dsp:nvSpPr>
        <dsp:cNvPr id="0" name=""/>
        <dsp:cNvSpPr/>
      </dsp:nvSpPr>
      <dsp:spPr>
        <a:xfrm>
          <a:off x="6275238" y="841466"/>
          <a:ext cx="461628" cy="35761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7500177"/>
            <a:satOff val="-11253"/>
            <a:lumOff val="-183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dirty="0"/>
        </a:p>
      </dsp:txBody>
      <dsp:txXfrm>
        <a:off x="6275238" y="912989"/>
        <a:ext cx="354343" cy="214570"/>
      </dsp:txXfrm>
    </dsp:sp>
    <dsp:sp modelId="{4635F04C-031D-4BFB-B540-D8CECD35F1CA}">
      <dsp:nvSpPr>
        <dsp:cNvPr id="0" name=""/>
        <dsp:cNvSpPr/>
      </dsp:nvSpPr>
      <dsp:spPr>
        <a:xfrm>
          <a:off x="6928486" y="820565"/>
          <a:ext cx="1436375" cy="599128"/>
        </a:xfrm>
        <a:prstGeom prst="roundRect">
          <a:avLst>
            <a:gd name="adj" fmla="val 10000"/>
          </a:avLst>
        </a:prstGeom>
        <a:solidFill>
          <a:schemeClr val="accent3">
            <a:hueOff val="8437700"/>
            <a:satOff val="-12660"/>
            <a:lumOff val="-20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2018</a:t>
          </a:r>
        </a:p>
      </dsp:txBody>
      <dsp:txXfrm>
        <a:off x="6928486" y="820565"/>
        <a:ext cx="1436375" cy="399418"/>
      </dsp:txXfrm>
    </dsp:sp>
    <dsp:sp modelId="{BBC293B7-CD9F-4883-8C5B-ACD39D90B780}">
      <dsp:nvSpPr>
        <dsp:cNvPr id="0" name=""/>
        <dsp:cNvSpPr/>
      </dsp:nvSpPr>
      <dsp:spPr>
        <a:xfrm>
          <a:off x="7222684" y="1219984"/>
          <a:ext cx="1436375" cy="2106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8437700"/>
              <a:satOff val="-12660"/>
              <a:lumOff val="-20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>
              <a:solidFill>
                <a:schemeClr val="tx1">
                  <a:lumMod val="65000"/>
                  <a:lumOff val="35000"/>
                </a:schemeClr>
              </a:solidFill>
            </a:rPr>
            <a:t>Second competitively-bid project (Hartburg-Sabine MEP)</a:t>
          </a:r>
        </a:p>
      </dsp:txBody>
      <dsp:txXfrm>
        <a:off x="7264754" y="1262054"/>
        <a:ext cx="1352235" cy="2021860"/>
      </dsp:txXfrm>
    </dsp:sp>
    <dsp:sp modelId="{90F8A6B4-735C-4E77-86F7-BE3DA0543CD9}">
      <dsp:nvSpPr>
        <dsp:cNvPr id="0" name=""/>
        <dsp:cNvSpPr/>
      </dsp:nvSpPr>
      <dsp:spPr>
        <a:xfrm>
          <a:off x="8582612" y="841466"/>
          <a:ext cx="461628" cy="35761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1250266"/>
            <a:satOff val="-16880"/>
            <a:lumOff val="-274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dirty="0"/>
        </a:p>
      </dsp:txBody>
      <dsp:txXfrm>
        <a:off x="8582612" y="912989"/>
        <a:ext cx="354343" cy="214570"/>
      </dsp:txXfrm>
    </dsp:sp>
    <dsp:sp modelId="{D24EE3DA-FAC4-43CE-ADCE-AFFAC54CF200}">
      <dsp:nvSpPr>
        <dsp:cNvPr id="0" name=""/>
        <dsp:cNvSpPr/>
      </dsp:nvSpPr>
      <dsp:spPr>
        <a:xfrm>
          <a:off x="9235860" y="820565"/>
          <a:ext cx="1436375" cy="599128"/>
        </a:xfrm>
        <a:prstGeom prst="roundRect">
          <a:avLst>
            <a:gd name="adj" fmla="val 10000"/>
          </a:avLst>
        </a:prstGeom>
        <a:solidFill>
          <a:schemeClr val="accent3">
            <a:hueOff val="11250266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Future</a:t>
          </a:r>
          <a:endParaRPr lang="en-US" sz="1300" kern="1200" dirty="0"/>
        </a:p>
      </dsp:txBody>
      <dsp:txXfrm>
        <a:off x="9235860" y="820565"/>
        <a:ext cx="1436375" cy="399418"/>
      </dsp:txXfrm>
    </dsp:sp>
    <dsp:sp modelId="{BFE12FE5-8616-467F-8829-9A45F05CEB3D}">
      <dsp:nvSpPr>
        <dsp:cNvPr id="0" name=""/>
        <dsp:cNvSpPr/>
      </dsp:nvSpPr>
      <dsp:spPr>
        <a:xfrm>
          <a:off x="9530057" y="1219984"/>
          <a:ext cx="1436375" cy="2106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1250266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>
              <a:solidFill>
                <a:schemeClr val="tx1">
                  <a:lumMod val="65000"/>
                  <a:lumOff val="35000"/>
                </a:schemeClr>
              </a:solidFill>
            </a:rPr>
            <a:t>Order</a:t>
          </a:r>
          <a:br>
            <a:rPr lang="en-US" sz="1300" kern="1200" dirty="0">
              <a:solidFill>
                <a:schemeClr val="tx1">
                  <a:lumMod val="65000"/>
                  <a:lumOff val="35000"/>
                </a:schemeClr>
              </a:solidFill>
            </a:rPr>
          </a:br>
          <a:r>
            <a:rPr lang="en-US" sz="1300" kern="1200" dirty="0">
              <a:solidFill>
                <a:schemeClr val="tx1">
                  <a:lumMod val="65000"/>
                  <a:lumOff val="35000"/>
                </a:schemeClr>
              </a:solidFill>
            </a:rPr>
            <a:t>No. 1000 in MISO?</a:t>
          </a:r>
        </a:p>
      </dsp:txBody>
      <dsp:txXfrm>
        <a:off x="9572127" y="1262054"/>
        <a:ext cx="1352235" cy="20218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4.tif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424577" y="8845045"/>
            <a:ext cx="2600073" cy="465614"/>
          </a:xfrm>
          <a:prstGeom prst="rect">
            <a:avLst/>
          </a:prstGeom>
        </p:spPr>
        <p:txBody>
          <a:bodyPr vert="horz" lIns="93360" tIns="46680" rIns="93360" bIns="46680" rtlCol="0" anchor="ctr"/>
          <a:lstStyle>
            <a:lvl1pPr algn="r">
              <a:defRPr sz="1200"/>
            </a:lvl1pPr>
          </a:lstStyle>
          <a:p>
            <a:pPr algn="ctr"/>
            <a:r>
              <a:rPr lang="en-US" dirty="0"/>
              <a:t>Page </a:t>
            </a:r>
            <a:fld id="{200235D6-A544-4B56-A983-2DED2BDCB07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" y="1"/>
            <a:ext cx="7026275" cy="313843"/>
          </a:xfrm>
          <a:prstGeom prst="rect">
            <a:avLst/>
          </a:prstGeom>
          <a:solidFill>
            <a:srgbClr val="0D386E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3360" tIns="46680" rIns="93360" bIns="46680" rtlCol="0" anchor="ctr"/>
          <a:lstStyle/>
          <a:p>
            <a:pPr algn="ctr"/>
            <a:endParaRPr lang="en-US" dirty="0">
              <a:solidFill>
                <a:srgbClr val="084A7B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"/>
          </p:nvPr>
        </p:nvSpPr>
        <p:spPr>
          <a:xfrm>
            <a:off x="1" y="8833405"/>
            <a:ext cx="2601699" cy="465614"/>
          </a:xfrm>
          <a:prstGeom prst="rect">
            <a:avLst/>
          </a:prstGeom>
        </p:spPr>
        <p:txBody>
          <a:bodyPr vert="horz" lIns="93360" tIns="46680" rIns="93360" bIns="46680" rtlCol="0" anchor="ctr"/>
          <a:lstStyle>
            <a:lvl1pPr algn="r">
              <a:defRPr sz="1200"/>
            </a:lvl1pPr>
          </a:lstStyle>
          <a:p>
            <a:pPr algn="ctr"/>
            <a:fld id="{1EB7ED95-80D1-4910-8F94-86F2E141050D}" type="datetime1">
              <a:rPr lang="en-US" smtClean="0"/>
              <a:t>6/5/18</a:t>
            </a:fld>
            <a:endParaRPr lang="en-US" dirty="0"/>
          </a:p>
        </p:txBody>
      </p:sp>
      <p:pic>
        <p:nvPicPr>
          <p:cNvPr id="8" name="Picture 7" descr="ATCsecondarySlideLogo_11.30.12.tif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529" y="8743426"/>
            <a:ext cx="1779220" cy="555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177773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1913" y="466725"/>
            <a:ext cx="6883400" cy="3871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60" tIns="46680" rIns="93360" bIns="4668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15676" y="4423331"/>
            <a:ext cx="6456027" cy="4190524"/>
          </a:xfrm>
          <a:prstGeom prst="rect">
            <a:avLst/>
          </a:prstGeom>
        </p:spPr>
        <p:txBody>
          <a:bodyPr vert="horz" lIns="93360" tIns="46680" rIns="93360" bIns="4668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449976" y="8845045"/>
            <a:ext cx="2576301" cy="465614"/>
          </a:xfrm>
          <a:prstGeom prst="rect">
            <a:avLst/>
          </a:prstGeom>
        </p:spPr>
        <p:txBody>
          <a:bodyPr vert="horz" lIns="93360" tIns="46680" rIns="93360" bIns="46680" rtlCol="0" anchor="ctr"/>
          <a:lstStyle>
            <a:lvl1pPr algn="ctr">
              <a:defRPr sz="1200">
                <a:latin typeface="Arial Narrow" pitchFamily="34" charset="0"/>
              </a:defRPr>
            </a:lvl1pPr>
          </a:lstStyle>
          <a:p>
            <a:r>
              <a:rPr lang="en-US" dirty="0"/>
              <a:t>Page </a:t>
            </a:r>
            <a:fld id="{0C82D5A3-FE37-1B42-9698-D5650D07F83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"/>
          </p:nvPr>
        </p:nvSpPr>
        <p:spPr>
          <a:xfrm>
            <a:off x="2" y="8835022"/>
            <a:ext cx="2576301" cy="465614"/>
          </a:xfrm>
          <a:prstGeom prst="rect">
            <a:avLst/>
          </a:prstGeom>
        </p:spPr>
        <p:txBody>
          <a:bodyPr vert="horz" lIns="93360" tIns="46680" rIns="93360" bIns="46680" rtlCol="0" anchor="ctr"/>
          <a:lstStyle>
            <a:lvl1pPr algn="ctr">
              <a:defRPr sz="1200" baseline="0">
                <a:latin typeface="Arial Narrow" pitchFamily="34" charset="0"/>
              </a:defRPr>
            </a:lvl1pPr>
          </a:lstStyle>
          <a:p>
            <a:fld id="{696D3BAE-3CC8-4FD2-ACCF-7748A21B3962}" type="datetime1">
              <a:rPr lang="en-US" smtClean="0"/>
              <a:t>6/5/18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28808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457200" rtl="0" eaLnBrk="1" latinLnBrk="0" hangingPunct="1"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228600" indent="0" algn="l" defTabSz="457200" rtl="0" eaLnBrk="1" latinLnBrk="0" hangingPunct="1"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396875" indent="0" algn="l" defTabSz="457200" rtl="0" eaLnBrk="1" latinLnBrk="0" hangingPunct="1"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576263" indent="0" algn="l" defTabSz="457200" rtl="0" eaLnBrk="1" latinLnBrk="0" hangingPunct="1"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746125" indent="0" algn="l" defTabSz="457200" rtl="0" eaLnBrk="1" latinLnBrk="0" hangingPunct="1"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8.jpe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ti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TC 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Rectangle 24"/>
          <p:cNvSpPr/>
          <p:nvPr userDrawn="1"/>
        </p:nvSpPr>
        <p:spPr>
          <a:xfrm>
            <a:off x="0" y="2932300"/>
            <a:ext cx="12192000" cy="24840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084A7B"/>
              </a:solidFill>
            </a:endParaRPr>
          </a:p>
        </p:txBody>
      </p:sp>
      <p:pic>
        <p:nvPicPr>
          <p:cNvPr id="28" name="Picture 27" descr="ATCsecondarySlideCircles_11.30.12.tif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92"/>
            <a:ext cx="12192000" cy="50038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113611" y="3331813"/>
            <a:ext cx="10199748" cy="708495"/>
          </a:xfrm>
          <a:prstGeom prst="rect">
            <a:avLst/>
          </a:prstGeom>
        </p:spPr>
        <p:txBody>
          <a:bodyPr/>
          <a:lstStyle>
            <a:lvl1pPr algn="l">
              <a:defRPr sz="3600" baseline="0">
                <a:solidFill>
                  <a:srgbClr val="084A7B"/>
                </a:solidFill>
              </a:defRPr>
            </a:lvl1pPr>
          </a:lstStyle>
          <a:p>
            <a:r>
              <a:rPr lang="en-US" dirty="0"/>
              <a:t>Click to edit presentation title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09472" y="4044963"/>
            <a:ext cx="10204704" cy="10912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/>
              <a:t>to enter presenter’s name and date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1"/>
            <a:ext cx="12192000" cy="308172"/>
          </a:xfrm>
          <a:prstGeom prst="rect">
            <a:avLst/>
          </a:prstGeom>
          <a:solidFill>
            <a:srgbClr val="0D386E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084A7B"/>
              </a:solidFill>
            </a:endParaRPr>
          </a:p>
        </p:txBody>
      </p:sp>
      <p:grpSp>
        <p:nvGrpSpPr>
          <p:cNvPr id="27" name="Group 26"/>
          <p:cNvGrpSpPr/>
          <p:nvPr userDrawn="1"/>
        </p:nvGrpSpPr>
        <p:grpSpPr>
          <a:xfrm>
            <a:off x="9487163" y="6098088"/>
            <a:ext cx="2704837" cy="364182"/>
            <a:chOff x="7115372" y="6079410"/>
            <a:chExt cx="2028628" cy="364182"/>
          </a:xfrm>
        </p:grpSpPr>
        <p:sp>
          <p:nvSpPr>
            <p:cNvPr id="13" name="TextBox 12"/>
            <p:cNvSpPr txBox="1"/>
            <p:nvPr userDrawn="1"/>
          </p:nvSpPr>
          <p:spPr>
            <a:xfrm>
              <a:off x="7358150" y="6079410"/>
              <a:ext cx="12232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707070"/>
                  </a:solidFill>
                </a:rPr>
                <a:t>atcllc.com</a:t>
              </a:r>
            </a:p>
          </p:txBody>
        </p:sp>
        <p:cxnSp>
          <p:nvCxnSpPr>
            <p:cNvPr id="19" name="Straight Connector 18"/>
            <p:cNvCxnSpPr/>
            <p:nvPr userDrawn="1"/>
          </p:nvCxnSpPr>
          <p:spPr>
            <a:xfrm>
              <a:off x="7115372" y="6443592"/>
              <a:ext cx="2028628" cy="0"/>
            </a:xfrm>
            <a:prstGeom prst="line">
              <a:avLst/>
            </a:prstGeom>
            <a:ln>
              <a:solidFill>
                <a:srgbClr val="70707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65" y="997992"/>
            <a:ext cx="3282814" cy="96295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988" y="1197526"/>
            <a:ext cx="2807214" cy="84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795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TC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E65F0-E070-4B88-A195-1866295131D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5619751" y="338328"/>
            <a:ext cx="6076949" cy="5742432"/>
          </a:xfrm>
        </p:spPr>
        <p:txBody>
          <a:bodyPr/>
          <a:lstStyle>
            <a:lvl1pPr marL="225425" indent="-225425">
              <a:defRPr/>
            </a:lvl1pPr>
            <a:lvl2pPr marL="622300" indent="-277813">
              <a:defRPr/>
            </a:lvl2pPr>
            <a:lvl3pPr marL="966788" indent="-277813">
              <a:defRPr/>
            </a:lvl3pPr>
            <a:lvl4pPr marL="1206500" indent="-292100">
              <a:defRPr/>
            </a:lvl4pPr>
            <a:lvl5pPr marL="1603375" indent="-292100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9600" y="338328"/>
            <a:ext cx="4867965" cy="1069848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609600" y="1408114"/>
            <a:ext cx="4868333" cy="4675187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225425" indent="0">
              <a:buNone/>
              <a:defRPr sz="1800">
                <a:solidFill>
                  <a:srgbClr val="707070"/>
                </a:solidFill>
              </a:defRPr>
            </a:lvl2pPr>
            <a:lvl3pPr marL="396875" indent="0">
              <a:buNone/>
              <a:defRPr>
                <a:solidFill>
                  <a:srgbClr val="707070"/>
                </a:solidFill>
              </a:defRPr>
            </a:lvl3pPr>
            <a:lvl4pPr marL="622300" indent="0">
              <a:buNone/>
              <a:defRPr>
                <a:solidFill>
                  <a:srgbClr val="707070"/>
                </a:solidFill>
              </a:defRPr>
            </a:lvl4pPr>
            <a:lvl5pPr marL="795338" indent="0">
              <a:buNone/>
              <a:defRPr>
                <a:solidFill>
                  <a:srgbClr val="70707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497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T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5184" y="4777805"/>
            <a:ext cx="9753600" cy="457200"/>
          </a:xfrm>
        </p:spPr>
        <p:txBody>
          <a:bodyPr>
            <a:normAutofit/>
          </a:bodyPr>
          <a:lstStyle>
            <a:lvl1pPr>
              <a:defRPr sz="22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E65F0-E070-4B88-A195-1866295131D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255184" y="676275"/>
            <a:ext cx="9753600" cy="39830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1255184" y="5233988"/>
            <a:ext cx="9753600" cy="82296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8229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TC 2013 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6"/>
          <p:cNvSpPr txBox="1">
            <a:spLocks noChangeArrowheads="1"/>
          </p:cNvSpPr>
          <p:nvPr userDrawn="1"/>
        </p:nvSpPr>
        <p:spPr bwMode="auto">
          <a:xfrm>
            <a:off x="11313359" y="6473604"/>
            <a:ext cx="77258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457200" rtl="0" eaLnBrk="1" latinLnBrk="0" hangingPunct="1">
              <a:spcBef>
                <a:spcPct val="0"/>
              </a:spcBef>
              <a:buFontTx/>
              <a:buNone/>
              <a:defRPr sz="1200" b="0" i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C520AEC-A0C2-254E-95D8-1509BEC16AA1}" type="slidenum">
              <a:rPr lang="en-US" sz="1200">
                <a:solidFill>
                  <a:srgbClr val="707070"/>
                </a:solidFill>
              </a:rPr>
              <a:pPr>
                <a:defRPr/>
              </a:pPr>
              <a:t>‹#›</a:t>
            </a:fld>
            <a:endParaRPr lang="en-US" sz="1200" dirty="0">
              <a:solidFill>
                <a:srgbClr val="707070"/>
              </a:solidFill>
            </a:endParaRP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0" hasCustomPrompt="1"/>
          </p:nvPr>
        </p:nvSpPr>
        <p:spPr>
          <a:xfrm>
            <a:off x="609600" y="1737097"/>
            <a:ext cx="10972800" cy="4146191"/>
          </a:xfrm>
          <a:prstGeom prst="rect">
            <a:avLst/>
          </a:prstGeom>
          <a:noFill/>
        </p:spPr>
        <p:txBody>
          <a:bodyPr vert="horz"/>
          <a:lstStyle>
            <a:lvl1pPr>
              <a:defRPr sz="2400">
                <a:solidFill>
                  <a:srgbClr val="084A7B"/>
                </a:solidFill>
                <a:latin typeface="+mn-lt"/>
              </a:defRPr>
            </a:lvl1pPr>
            <a:lvl2pPr>
              <a:defRPr sz="21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52027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TC 2013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640" y="338328"/>
            <a:ext cx="10972800" cy="10698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E65F0-E070-4B88-A195-1866295131D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609599" y="2531165"/>
            <a:ext cx="5300133" cy="3552770"/>
          </a:xfrm>
        </p:spPr>
        <p:txBody>
          <a:bodyPr/>
          <a:lstStyle>
            <a:lvl1pPr marL="225425" indent="-225425">
              <a:defRPr sz="2200"/>
            </a:lvl1pPr>
            <a:lvl2pPr marL="622300" indent="-277813">
              <a:defRPr sz="2000"/>
            </a:lvl2pPr>
            <a:lvl3pPr marL="862013" indent="-173038">
              <a:defRPr/>
            </a:lvl3pPr>
            <a:lvl4pPr marL="1206500" indent="-239713">
              <a:defRPr/>
            </a:lvl4pPr>
            <a:lvl5pPr marL="1709738" indent="-45085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6307005" y="2526919"/>
            <a:ext cx="5303520" cy="3557016"/>
          </a:xfrm>
        </p:spPr>
        <p:txBody>
          <a:bodyPr/>
          <a:lstStyle>
            <a:lvl1pPr marL="225425" indent="-225425">
              <a:defRPr sz="2200"/>
            </a:lvl1pPr>
            <a:lvl2pPr marL="622300" indent="-277813">
              <a:defRPr sz="2000"/>
            </a:lvl2pPr>
            <a:lvl3pPr marL="862013" indent="-173038">
              <a:defRPr/>
            </a:lvl3pPr>
            <a:lvl4pPr marL="1206500" indent="-239713">
              <a:defRPr/>
            </a:lvl4pPr>
            <a:lvl5pPr marL="1709738" indent="-225425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9599" y="1723473"/>
            <a:ext cx="5303520" cy="793750"/>
          </a:xfrm>
        </p:spPr>
        <p:txBody>
          <a:bodyPr anchor="b">
            <a:normAutofit/>
          </a:bodyPr>
          <a:lstStyle>
            <a:lvl1pPr marL="0" indent="0">
              <a:buNone/>
              <a:defRPr sz="2200" b="0">
                <a:solidFill>
                  <a:srgbClr val="8E8F8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6307005" y="1723473"/>
            <a:ext cx="5303520" cy="793750"/>
          </a:xfrm>
        </p:spPr>
        <p:txBody>
          <a:bodyPr anchor="b">
            <a:normAutofit/>
          </a:bodyPr>
          <a:lstStyle>
            <a:lvl1pPr marL="0" indent="0">
              <a:buNone/>
              <a:defRPr sz="2200" b="0">
                <a:solidFill>
                  <a:srgbClr val="8E8F8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5778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TC 2013 Blank w/o top graphic, lines, o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450014"/>
            <a:ext cx="12192000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E65F0-E070-4B88-A195-1866295131D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1"/>
            <a:ext cx="12192000" cy="308172"/>
          </a:xfrm>
          <a:prstGeom prst="rect">
            <a:avLst/>
          </a:prstGeom>
          <a:solidFill>
            <a:srgbClr val="0D386E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084A7B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9673910" y="6490327"/>
            <a:ext cx="16309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707070"/>
                </a:solidFill>
              </a:rPr>
              <a:t>atcllc.com</a:t>
            </a:r>
          </a:p>
        </p:txBody>
      </p:sp>
      <p:grpSp>
        <p:nvGrpSpPr>
          <p:cNvPr id="2" name="Group 1"/>
          <p:cNvGrpSpPr/>
          <p:nvPr userDrawn="1"/>
        </p:nvGrpSpPr>
        <p:grpSpPr>
          <a:xfrm>
            <a:off x="53965" y="6485494"/>
            <a:ext cx="8039449" cy="348885"/>
            <a:chOff x="40473" y="6485493"/>
            <a:chExt cx="6029587" cy="348885"/>
          </a:xfrm>
        </p:grpSpPr>
        <p:sp>
          <p:nvSpPr>
            <p:cNvPr id="7" name="TextBox 4"/>
            <p:cNvSpPr txBox="1"/>
            <p:nvPr userDrawn="1"/>
          </p:nvSpPr>
          <p:spPr>
            <a:xfrm>
              <a:off x="3210128" y="6501041"/>
              <a:ext cx="28599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dirty="0">
                  <a:solidFill>
                    <a:srgbClr val="FF0000"/>
                  </a:solidFill>
                  <a:latin typeface="Arial Narrow" pitchFamily="34" charset="0"/>
                </a:rPr>
                <a:t>Proprietary &amp; Confidential Information</a:t>
              </a:r>
            </a:p>
          </p:txBody>
        </p:sp>
        <p:pic>
          <p:nvPicPr>
            <p:cNvPr id="8" name="Picture 2"/>
            <p:cNvPicPr>
              <a:picLocks noChangeAspect="1" noChangeArrowheads="1"/>
            </p:cNvPicPr>
            <p:nvPr userDrawn="1"/>
          </p:nvPicPr>
          <p:blipFill>
            <a:blip r:embed="rId3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73" y="6485493"/>
              <a:ext cx="1184482" cy="3488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06984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91869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C1F4B5-D410-4193-862C-BEBD56DF9D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648" y="457200"/>
            <a:ext cx="10972800" cy="685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27C5E0B-AAEF-44E4-9FD0-D5D5143DDC5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12648" y="1600200"/>
            <a:ext cx="10972800" cy="457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bullet item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xmlns="" id="{C1F2F4C2-4B38-4D56-820B-444311D1A0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58600" y="6473952"/>
            <a:ext cx="457200" cy="27432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fld id="{6A21C22C-5D49-46F0-95C3-15BC64A562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674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TC 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6"/>
          <p:cNvSpPr txBox="1">
            <a:spLocks noChangeArrowheads="1"/>
          </p:cNvSpPr>
          <p:nvPr userDrawn="1"/>
        </p:nvSpPr>
        <p:spPr bwMode="auto">
          <a:xfrm>
            <a:off x="11313359" y="6473604"/>
            <a:ext cx="77258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457200" rtl="0" eaLnBrk="1" latinLnBrk="0" hangingPunct="1">
              <a:spcBef>
                <a:spcPct val="0"/>
              </a:spcBef>
              <a:buFontTx/>
              <a:buNone/>
              <a:defRPr sz="1200" b="0" i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C520AEC-A0C2-254E-95D8-1509BEC16AA1}" type="slidenum">
              <a:rPr lang="en-US" sz="1200" smtClean="0">
                <a:solidFill>
                  <a:srgbClr val="707070"/>
                </a:solidFill>
              </a:rPr>
              <a:pPr>
                <a:defRPr/>
              </a:pPr>
              <a:t>‹#›</a:t>
            </a:fld>
            <a:endParaRPr lang="en-US" sz="1200" dirty="0">
              <a:solidFill>
                <a:srgbClr val="707070"/>
              </a:solidFill>
            </a:endParaRP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0" hasCustomPrompt="1"/>
          </p:nvPr>
        </p:nvSpPr>
        <p:spPr>
          <a:xfrm>
            <a:off x="609600" y="1737097"/>
            <a:ext cx="10972800" cy="4146191"/>
          </a:xfrm>
          <a:prstGeom prst="rect">
            <a:avLst/>
          </a:prstGeom>
          <a:noFill/>
        </p:spPr>
        <p:txBody>
          <a:bodyPr vert="horz"/>
          <a:lstStyle>
            <a:lvl1pPr>
              <a:defRPr sz="2400">
                <a:solidFill>
                  <a:srgbClr val="084A7B"/>
                </a:solidFill>
                <a:latin typeface="+mn-lt"/>
              </a:defRPr>
            </a:lvl1pPr>
            <a:lvl2pPr>
              <a:defRPr sz="21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37211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TC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640" y="338328"/>
            <a:ext cx="10972800" cy="1069848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E65F0-E070-4B88-A195-1866295131D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609600" y="1737361"/>
            <a:ext cx="5303520" cy="4346575"/>
          </a:xfrm>
        </p:spPr>
        <p:txBody>
          <a:bodyPr/>
          <a:lstStyle>
            <a:lvl1pPr marL="225425" indent="-225425">
              <a:defRPr/>
            </a:lvl1pPr>
            <a:lvl2pPr marL="622300" indent="-277813">
              <a:defRPr/>
            </a:lvl2pPr>
            <a:lvl3pPr marL="862013" indent="-173038">
              <a:defRPr/>
            </a:lvl3pPr>
            <a:lvl4pPr marL="1206500" indent="-239713">
              <a:defRPr/>
            </a:lvl4pPr>
            <a:lvl5pPr marL="1709738" indent="-450850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6290920" y="1737361"/>
            <a:ext cx="5303520" cy="4346575"/>
          </a:xfrm>
        </p:spPr>
        <p:txBody>
          <a:bodyPr/>
          <a:lstStyle>
            <a:lvl1pPr marL="225425" indent="-225425">
              <a:defRPr/>
            </a:lvl1pPr>
            <a:lvl2pPr marL="622300" indent="-277813">
              <a:defRPr/>
            </a:lvl2pPr>
            <a:lvl3pPr marL="862013" indent="-173038">
              <a:defRPr/>
            </a:lvl3pPr>
            <a:lvl4pPr marL="1206500" indent="-239713">
              <a:defRPr/>
            </a:lvl4pPr>
            <a:lvl5pPr marL="1709738" indent="-225425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554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TC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E65F0-E070-4B88-A195-1866295131D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772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TC No Title o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E65F0-E070-4B88-A195-1866295131D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87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TC Blank w/o top graphic or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450014"/>
            <a:ext cx="12192000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E65F0-E070-4B88-A195-1866295131D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1"/>
            <a:ext cx="12192000" cy="308172"/>
          </a:xfrm>
          <a:prstGeom prst="rect">
            <a:avLst/>
          </a:prstGeom>
          <a:solidFill>
            <a:srgbClr val="0D386E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084A7B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9673910" y="6490327"/>
            <a:ext cx="16309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707070"/>
                </a:solidFill>
              </a:rPr>
              <a:t>atcllc.com</a:t>
            </a:r>
          </a:p>
        </p:txBody>
      </p:sp>
      <p:pic>
        <p:nvPicPr>
          <p:cNvPr id="8" name="Picture 7" descr="ATCsecondarySlideLogo_11.30.12.tif"/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826" y="6186020"/>
            <a:ext cx="1779220" cy="555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370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TC Blank w/o top graphic, lines, o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450014"/>
            <a:ext cx="12192000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E65F0-E070-4B88-A195-1866295131D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1"/>
            <a:ext cx="12192000" cy="308172"/>
          </a:xfrm>
          <a:prstGeom prst="rect">
            <a:avLst/>
          </a:prstGeom>
          <a:solidFill>
            <a:srgbClr val="0D386E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084A7B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9673910" y="6490327"/>
            <a:ext cx="16309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707070"/>
                </a:solidFill>
              </a:rPr>
              <a:t>atcllc.com</a:t>
            </a:r>
          </a:p>
        </p:txBody>
      </p:sp>
    </p:spTree>
    <p:extLst>
      <p:ext uri="{BB962C8B-B14F-4D97-AF65-F5344CB8AC3E}">
        <p14:creationId xmlns:p14="http://schemas.microsoft.com/office/powerpoint/2010/main" val="2369143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TC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E65F0-E070-4B88-A195-1866295131D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09600" y="4351796"/>
            <a:ext cx="10972800" cy="1069848"/>
          </a:xfrm>
        </p:spPr>
        <p:txBody>
          <a:bodyPr anchor="t"/>
          <a:lstStyle>
            <a:lvl1pPr>
              <a:defRPr baseline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09600" y="3060754"/>
            <a:ext cx="10972800" cy="1233487"/>
          </a:xfrm>
        </p:spPr>
        <p:txBody>
          <a:bodyPr anchor="b">
            <a:normAutofit/>
          </a:bodyPr>
          <a:lstStyle>
            <a:lvl1pPr marL="0" indent="0">
              <a:buNone/>
              <a:defRPr sz="2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0331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TC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640" y="338328"/>
            <a:ext cx="10972800" cy="10698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E65F0-E070-4B88-A195-1866295131D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609599" y="2531165"/>
            <a:ext cx="5300133" cy="3552770"/>
          </a:xfrm>
        </p:spPr>
        <p:txBody>
          <a:bodyPr/>
          <a:lstStyle>
            <a:lvl1pPr marL="225425" indent="-225425">
              <a:defRPr sz="2200"/>
            </a:lvl1pPr>
            <a:lvl2pPr marL="622300" indent="-277813">
              <a:defRPr sz="2000"/>
            </a:lvl2pPr>
            <a:lvl3pPr marL="862013" indent="-173038">
              <a:defRPr/>
            </a:lvl3pPr>
            <a:lvl4pPr marL="1206500" indent="-239713">
              <a:defRPr/>
            </a:lvl4pPr>
            <a:lvl5pPr marL="1709738" indent="-450850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6307005" y="2526919"/>
            <a:ext cx="5303520" cy="3557016"/>
          </a:xfrm>
        </p:spPr>
        <p:txBody>
          <a:bodyPr/>
          <a:lstStyle>
            <a:lvl1pPr marL="225425" indent="-225425">
              <a:defRPr sz="2200"/>
            </a:lvl1pPr>
            <a:lvl2pPr marL="622300" indent="-277813">
              <a:defRPr sz="2000"/>
            </a:lvl2pPr>
            <a:lvl3pPr marL="862013" indent="-173038">
              <a:defRPr/>
            </a:lvl3pPr>
            <a:lvl4pPr marL="1206500" indent="-239713">
              <a:defRPr/>
            </a:lvl4pPr>
            <a:lvl5pPr marL="1709738" indent="-225425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9599" y="1723473"/>
            <a:ext cx="5303520" cy="793750"/>
          </a:xfrm>
        </p:spPr>
        <p:txBody>
          <a:bodyPr anchor="b">
            <a:normAutofit/>
          </a:bodyPr>
          <a:lstStyle>
            <a:lvl1pPr marL="0" indent="0">
              <a:buNone/>
              <a:defRPr sz="2200" b="0">
                <a:solidFill>
                  <a:srgbClr val="8E8F8F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6307005" y="1723473"/>
            <a:ext cx="5303520" cy="793750"/>
          </a:xfrm>
        </p:spPr>
        <p:txBody>
          <a:bodyPr anchor="b">
            <a:normAutofit/>
          </a:bodyPr>
          <a:lstStyle>
            <a:lvl1pPr marL="0" indent="0">
              <a:buNone/>
              <a:defRPr sz="2200" b="0">
                <a:solidFill>
                  <a:srgbClr val="8E8F8F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7159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4.tif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7" Type="http://schemas.openxmlformats.org/officeDocument/2006/relationships/image" Target="../media/image1.png"/><Relationship Id="rId18" Type="http://schemas.openxmlformats.org/officeDocument/2006/relationships/image" Target="../media/image2.tiff"/><Relationship Id="rId19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132"/>
            <a:ext cx="12192000" cy="1453896"/>
          </a:xfrm>
          <a:prstGeom prst="rect">
            <a:avLst/>
          </a:prstGeom>
        </p:spPr>
      </p:pic>
      <p:pic>
        <p:nvPicPr>
          <p:cNvPr id="14" name="Picture 13" descr="ATCsecondarySlideCircles_11.30.12.tif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50038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0698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37360"/>
            <a:ext cx="10972800" cy="4142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450014"/>
            <a:ext cx="12192000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4176" y="6473953"/>
            <a:ext cx="7680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fld id="{761E65F0-E070-4B88-A195-1866295131D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673910" y="6490327"/>
            <a:ext cx="16309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707070"/>
                </a:solidFill>
              </a:rPr>
              <a:t>atcllc.com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1"/>
            <a:ext cx="12192000" cy="308172"/>
          </a:xfrm>
          <a:prstGeom prst="rect">
            <a:avLst/>
          </a:prstGeom>
          <a:solidFill>
            <a:srgbClr val="0D386E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084A7B"/>
              </a:solidFill>
            </a:endParaRPr>
          </a:p>
        </p:txBody>
      </p:sp>
      <p:pic>
        <p:nvPicPr>
          <p:cNvPr id="13" name="Picture 12" descr="ATCsecondarySlideLogo_11.30.12.tif"/>
          <p:cNvPicPr>
            <a:picLocks noChangeAspect="1"/>
          </p:cNvPicPr>
          <p:nvPr userDrawn="1"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826" y="6186020"/>
            <a:ext cx="1779220" cy="555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152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4" r:id="rId3"/>
    <p:sldLayoutId id="2147483665" r:id="rId4"/>
    <p:sldLayoutId id="2147483674" r:id="rId5"/>
    <p:sldLayoutId id="2147483666" r:id="rId6"/>
    <p:sldLayoutId id="2147483675" r:id="rId7"/>
    <p:sldLayoutId id="2147483663" r:id="rId8"/>
    <p:sldLayoutId id="2147483673" r:id="rId9"/>
    <p:sldLayoutId id="2147483667" r:id="rId10"/>
    <p:sldLayoutId id="2147483668" r:id="rId11"/>
    <p:sldLayoutId id="2147483677" r:id="rId12"/>
    <p:sldLayoutId id="2147483678" r:id="rId13"/>
    <p:sldLayoutId id="2147483679" r:id="rId14"/>
    <p:sldLayoutId id="2147483680" r:id="rId15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accent3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5425" indent="-225425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084A7B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24"/>
        </a:spcBef>
        <a:buFont typeface="Arial"/>
        <a:buChar char="–"/>
        <a:defRPr sz="21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tc-projects.com/" TargetMode="External"/><Relationship Id="rId4" Type="http://schemas.openxmlformats.org/officeDocument/2006/relationships/hyperlink" Target="http://www.atc10yearplan.com/" TargetMode="External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Projects and Policy Issues Update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Brian C. Drumm, Manager-Regulatory Relations &amp; Policy</a:t>
            </a:r>
            <a:br>
              <a:rPr lang="en-US" dirty="0"/>
            </a:br>
            <a:r>
              <a:rPr lang="en-US" dirty="0"/>
              <a:t>  and Associate General Counsel</a:t>
            </a:r>
          </a:p>
          <a:p>
            <a:r>
              <a:rPr lang="en-US" dirty="0"/>
              <a:t>June 6, 2018</a:t>
            </a:r>
          </a:p>
        </p:txBody>
      </p:sp>
    </p:spTree>
    <p:extLst>
      <p:ext uri="{BB962C8B-B14F-4D97-AF65-F5344CB8AC3E}">
        <p14:creationId xmlns:p14="http://schemas.microsoft.com/office/powerpoint/2010/main" val="3663861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sz="2200" dirty="0"/>
              <a:t>ATC participates in the MISO Transmission Expansion Planning (MTEP) process as a MISO transmission owner</a:t>
            </a:r>
          </a:p>
          <a:p>
            <a:pPr>
              <a:spcBef>
                <a:spcPts val="1800"/>
              </a:spcBef>
            </a:pPr>
            <a:r>
              <a:rPr lang="en-US" sz="2200" dirty="0"/>
              <a:t>ATC actively participates in all portions of MISO’s planning efforts, including numerous committees and task forces, in regional and economic study efforts and in development of the MTEP</a:t>
            </a:r>
          </a:p>
          <a:p>
            <a:pPr>
              <a:spcBef>
                <a:spcPts val="1800"/>
              </a:spcBef>
            </a:pPr>
            <a:endParaRPr lang="en-US" sz="2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MISO planning process</a:t>
            </a:r>
          </a:p>
        </p:txBody>
      </p:sp>
    </p:spTree>
    <p:extLst>
      <p:ext uri="{BB962C8B-B14F-4D97-AF65-F5344CB8AC3E}">
        <p14:creationId xmlns:p14="http://schemas.microsoft.com/office/powerpoint/2010/main" val="689550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2200" dirty="0"/>
              <a:t>The MTEP is developed to facilitate the timely and orderly expansion of and/or modification to the transmission system to:</a:t>
            </a:r>
          </a:p>
          <a:p>
            <a:pPr lvl="1">
              <a:spcBef>
                <a:spcPts val="1200"/>
              </a:spcBef>
            </a:pPr>
            <a:r>
              <a:rPr lang="en-US" sz="2200" dirty="0"/>
              <a:t>Maintain reliability</a:t>
            </a:r>
          </a:p>
          <a:p>
            <a:pPr lvl="1">
              <a:spcBef>
                <a:spcPts val="1200"/>
              </a:spcBef>
            </a:pPr>
            <a:r>
              <a:rPr lang="en-US" sz="2200" dirty="0"/>
              <a:t>Promote efficiency in bulk power markets</a:t>
            </a:r>
          </a:p>
          <a:p>
            <a:pPr lvl="1">
              <a:spcBef>
                <a:spcPts val="1200"/>
              </a:spcBef>
            </a:pPr>
            <a:r>
              <a:rPr lang="en-US" sz="2200" dirty="0"/>
              <a:t>Facilitate compliance with applicable federal and state laws, regulatory mandates and regulatory obligations</a:t>
            </a:r>
          </a:p>
          <a:p>
            <a:pPr>
              <a:spcBef>
                <a:spcPts val="1200"/>
              </a:spcBef>
            </a:pPr>
            <a:r>
              <a:rPr lang="en-US" sz="2200" dirty="0"/>
              <a:t>ATC’s local planning process (resulting in TYA) set forth in Attachment FF-ATCLLC</a:t>
            </a:r>
          </a:p>
          <a:p>
            <a:pPr>
              <a:spcBef>
                <a:spcPts val="1200"/>
              </a:spcBef>
            </a:pPr>
            <a:endParaRPr lang="en-US" sz="2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Attachment FF of the MISO tariff</a:t>
            </a:r>
          </a:p>
        </p:txBody>
      </p:sp>
    </p:spTree>
    <p:extLst>
      <p:ext uri="{BB962C8B-B14F-4D97-AF65-F5344CB8AC3E}">
        <p14:creationId xmlns:p14="http://schemas.microsoft.com/office/powerpoint/2010/main" val="886788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BE3756EC-E1ED-40BF-98A3-479FB487A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ATC MTEP 17 projects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xmlns="" id="{7EFB43C3-5552-4981-A256-FEBD03B54551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350465605"/>
              </p:ext>
            </p:extLst>
          </p:nvPr>
        </p:nvGraphicFramePr>
        <p:xfrm>
          <a:off x="1133474" y="1736725"/>
          <a:ext cx="5808453" cy="4225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5EBCEF52-7467-47CB-BC1A-B41C69A6FE3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547215" y="2051051"/>
            <a:ext cx="3580500" cy="3797300"/>
          </a:xfrm>
        </p:spPr>
        <p:txBody>
          <a:bodyPr>
            <a:normAutofit/>
          </a:bodyPr>
          <a:lstStyle/>
          <a:p>
            <a:pPr marL="285750" indent="-28575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2"/>
                </a:solidFill>
              </a:rPr>
              <a:t>ATC has a total of 63 projects in the MTEP17 database</a:t>
            </a:r>
          </a:p>
          <a:p>
            <a:pPr marL="285750" indent="-28575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2"/>
                </a:solidFill>
              </a:rPr>
              <a:t>54 projects proposed for Appendix A in MTEP17 ($241M)</a:t>
            </a:r>
          </a:p>
          <a:p>
            <a:pPr marL="285750" indent="-28575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2"/>
                </a:solidFill>
              </a:rPr>
              <a:t>9 projects are proposed to move to Appendix B ($159M)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02C9E83-5C63-4BFB-90CD-5216B2F8D1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E65F0-E070-4B88-A195-1866295131DA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403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E016C9F1-C1EB-47CE-BC76-C36AE6F3518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071563" y="4019549"/>
            <a:ext cx="10048875" cy="2066925"/>
          </a:xfrm>
        </p:spPr>
        <p:txBody>
          <a:bodyPr>
            <a:noAutofit/>
          </a:bodyPr>
          <a:lstStyle/>
          <a:p>
            <a:pPr marL="228600" lvl="1" indent="-2286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The Holmes-Old Mead portion of the Bay Lake project was placed in-service in August 2016.</a:t>
            </a:r>
            <a:br>
              <a:rPr lang="en-US" sz="1800" dirty="0"/>
            </a:br>
            <a:r>
              <a:rPr lang="en-US" sz="1800" dirty="0"/>
              <a:t>The North Appleton-Morgan portion is expected to be in-service in the fourth quarter of 2018.</a:t>
            </a:r>
          </a:p>
          <a:p>
            <a:pPr marL="228600" lvl="1" indent="-2286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Badger Coulee is being developed jointly with Northern States Power Wisconsin (Xcel Energy).</a:t>
            </a:r>
            <a:br>
              <a:rPr lang="en-US" sz="1800" dirty="0"/>
            </a:br>
            <a:r>
              <a:rPr lang="en-US" sz="1800" dirty="0"/>
              <a:t>The Cardinal-North Madison portion of the project was placed in service in October 2017.</a:t>
            </a:r>
          </a:p>
          <a:p>
            <a:pPr marL="228600" lvl="1" indent="-2286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Cardinal-Hickory Creek is being developed jointly with ITC-Midwest and Dairyland Power</a:t>
            </a:r>
            <a:br>
              <a:rPr lang="en-US" sz="1800" dirty="0"/>
            </a:br>
            <a:r>
              <a:rPr lang="en-US" sz="1800" dirty="0"/>
              <a:t>Cooperative (DPC).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Major projects over $100M </a:t>
            </a:r>
            <a:r>
              <a:rPr lang="en-US" sz="2000" dirty="0"/>
              <a:t>($Millions)</a:t>
            </a:r>
            <a:endParaRPr lang="en-US" sz="1600" dirty="0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xmlns="" id="{7F8228A1-96FB-4A59-A716-93893C14CC6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213433"/>
              </p:ext>
            </p:extLst>
          </p:nvPr>
        </p:nvGraphicFramePr>
        <p:xfrm>
          <a:off x="538163" y="1563688"/>
          <a:ext cx="11115675" cy="203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Worksheet" r:id="rId3" imgW="11115639" imgH="2038521" progId="Excel.Sheet.12">
                  <p:embed/>
                </p:oleObj>
              </mc:Choice>
              <mc:Fallback>
                <p:oleObj name="Worksheet" r:id="rId3" imgW="11115639" imgH="2038521" progId="Excel.Sheet.12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xmlns="" id="{7F8228A1-96FB-4A59-A716-93893C14CC6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8163" y="1563688"/>
                        <a:ext cx="11115675" cy="2038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90773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 Lake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E65F0-E070-4B88-A195-1866295131DA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1"/>
          </p:nvPr>
        </p:nvSpPr>
        <p:spPr>
          <a:xfrm>
            <a:off x="609599" y="1737361"/>
            <a:ext cx="7372351" cy="4425314"/>
          </a:xfrm>
        </p:spPr>
        <p:txBody>
          <a:bodyPr>
            <a:noAutofit/>
          </a:bodyPr>
          <a:lstStyle/>
          <a:p>
            <a:pPr>
              <a:spcBef>
                <a:spcPts val="300"/>
              </a:spcBef>
            </a:pPr>
            <a:r>
              <a:rPr lang="en-US" sz="1800" b="1" dirty="0"/>
              <a:t>Overview</a:t>
            </a:r>
          </a:p>
          <a:p>
            <a:pPr lvl="1">
              <a:spcBef>
                <a:spcPts val="300"/>
              </a:spcBef>
            </a:pPr>
            <a:r>
              <a:rPr lang="en-US" sz="1700" dirty="0"/>
              <a:t>Solves the shifting balance between generation, load and transmission</a:t>
            </a:r>
          </a:p>
          <a:p>
            <a:pPr lvl="1">
              <a:spcBef>
                <a:spcPts val="300"/>
              </a:spcBef>
            </a:pPr>
            <a:r>
              <a:rPr lang="en-US" sz="1700" dirty="0"/>
              <a:t>Project approved by MISO includes:</a:t>
            </a:r>
          </a:p>
          <a:p>
            <a:pPr lvl="2">
              <a:spcBef>
                <a:spcPts val="300"/>
              </a:spcBef>
            </a:pPr>
            <a:r>
              <a:rPr lang="en-US" sz="1700" dirty="0"/>
              <a:t>One 138-kV line between the Holmes substation and the Old Mead substation</a:t>
            </a:r>
          </a:p>
          <a:p>
            <a:pPr lvl="2">
              <a:spcBef>
                <a:spcPts val="300"/>
              </a:spcBef>
            </a:pPr>
            <a:r>
              <a:rPr lang="en-US" sz="1700" dirty="0"/>
              <a:t>345-kV and 138-kV lines from the North Appleton substation to the Morgan substation</a:t>
            </a:r>
          </a:p>
          <a:p>
            <a:pPr lvl="1">
              <a:spcBef>
                <a:spcPts val="300"/>
              </a:spcBef>
            </a:pPr>
            <a:r>
              <a:rPr lang="en-US" sz="1700" dirty="0"/>
              <a:t>Project cost: Approximately $421 million</a:t>
            </a:r>
          </a:p>
          <a:p>
            <a:pPr>
              <a:spcBef>
                <a:spcPts val="300"/>
              </a:spcBef>
            </a:pPr>
            <a:r>
              <a:rPr lang="en-US" sz="1800" b="1" dirty="0"/>
              <a:t>Timeline/Status</a:t>
            </a:r>
          </a:p>
          <a:p>
            <a:pPr lvl="1">
              <a:spcBef>
                <a:spcPts val="300"/>
              </a:spcBef>
            </a:pPr>
            <a:r>
              <a:rPr lang="en-US" sz="1700" dirty="0"/>
              <a:t>2016</a:t>
            </a:r>
          </a:p>
          <a:p>
            <a:pPr lvl="2">
              <a:spcBef>
                <a:spcPts val="300"/>
              </a:spcBef>
            </a:pPr>
            <a:r>
              <a:rPr lang="en-US" sz="1700" dirty="0"/>
              <a:t>In service – Holmes-Old Mead Road</a:t>
            </a:r>
          </a:p>
          <a:p>
            <a:pPr lvl="2">
              <a:spcBef>
                <a:spcPts val="300"/>
              </a:spcBef>
            </a:pPr>
            <a:r>
              <a:rPr lang="en-US" sz="1700" dirty="0"/>
              <a:t>Construction began in Wisconsin</a:t>
            </a:r>
          </a:p>
          <a:p>
            <a:pPr lvl="1">
              <a:spcBef>
                <a:spcPts val="300"/>
              </a:spcBef>
            </a:pPr>
            <a:r>
              <a:rPr lang="en-US" sz="1700" dirty="0"/>
              <a:t>2018</a:t>
            </a:r>
          </a:p>
          <a:p>
            <a:pPr lvl="2">
              <a:spcBef>
                <a:spcPts val="300"/>
              </a:spcBef>
            </a:pPr>
            <a:r>
              <a:rPr lang="en-US" sz="1700" dirty="0"/>
              <a:t>In service for North Appleton-Morgan projected for October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7099" y="1673270"/>
            <a:ext cx="3876916" cy="4643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9269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Badger Coulee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E65F0-E070-4B88-A195-1866295131DA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A48B2CC6-6085-42CD-8051-1DEA3A0DE46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943599" y="1737361"/>
            <a:ext cx="5781675" cy="4346575"/>
          </a:xfrm>
        </p:spPr>
        <p:txBody>
          <a:bodyPr>
            <a:noAutofit/>
          </a:bodyPr>
          <a:lstStyle/>
          <a:p>
            <a:pPr>
              <a:spcBef>
                <a:spcPts val="800"/>
              </a:spcBef>
            </a:pPr>
            <a:r>
              <a:rPr lang="en-US" sz="1800" b="1" dirty="0"/>
              <a:t>Overview</a:t>
            </a:r>
          </a:p>
          <a:p>
            <a:pPr lvl="1">
              <a:spcBef>
                <a:spcPts val="800"/>
              </a:spcBef>
            </a:pPr>
            <a:r>
              <a:rPr lang="en-US" sz="1700" dirty="0"/>
              <a:t>Approved as a multi-value project (MVP) by MISO in December 2011</a:t>
            </a:r>
          </a:p>
          <a:p>
            <a:pPr lvl="1">
              <a:spcBef>
                <a:spcPts val="800"/>
              </a:spcBef>
            </a:pPr>
            <a:r>
              <a:rPr lang="en-US" sz="1700" dirty="0"/>
              <a:t>Reliability, economics, renewables</a:t>
            </a:r>
          </a:p>
          <a:p>
            <a:pPr lvl="1">
              <a:spcBef>
                <a:spcPts val="800"/>
              </a:spcBef>
            </a:pPr>
            <a:r>
              <a:rPr lang="en-US" sz="1700" dirty="0"/>
              <a:t>180 miles, 345-kV line</a:t>
            </a:r>
          </a:p>
          <a:p>
            <a:pPr lvl="1">
              <a:spcBef>
                <a:spcPts val="800"/>
              </a:spcBef>
            </a:pPr>
            <a:r>
              <a:rPr lang="en-US" sz="1700" dirty="0"/>
              <a:t>Connects to CapX2020 line in La Crosse</a:t>
            </a:r>
          </a:p>
          <a:p>
            <a:pPr lvl="1">
              <a:spcBef>
                <a:spcPts val="800"/>
              </a:spcBef>
            </a:pPr>
            <a:r>
              <a:rPr lang="en-US" sz="1700" dirty="0"/>
              <a:t>Project cost: Approximately $580 million</a:t>
            </a:r>
          </a:p>
          <a:p>
            <a:pPr lvl="1">
              <a:spcBef>
                <a:spcPts val="800"/>
              </a:spcBef>
            </a:pPr>
            <a:r>
              <a:rPr lang="en-US" sz="1700" dirty="0"/>
              <a:t>Project is being constructed in segments</a:t>
            </a:r>
            <a:br>
              <a:rPr lang="en-US" sz="1700" dirty="0"/>
            </a:br>
            <a:r>
              <a:rPr lang="en-US" sz="1700" dirty="0"/>
              <a:t>with Northern States Power Wisconsin</a:t>
            </a:r>
            <a:br>
              <a:rPr lang="en-US" sz="1700" dirty="0"/>
            </a:br>
            <a:r>
              <a:rPr lang="en-US" sz="1700" dirty="0"/>
              <a:t>(Xcel Energy).</a:t>
            </a:r>
          </a:p>
          <a:p>
            <a:pPr marL="628650" lvl="1" indent="0">
              <a:spcBef>
                <a:spcPts val="800"/>
              </a:spcBef>
              <a:buNone/>
            </a:pPr>
            <a:r>
              <a:rPr lang="en-US" sz="1700" dirty="0"/>
              <a:t>Dairyland Power Cooperative, Southern Minnesota Municipal Power Agency- Wisconsin, and WPPI Energy are also owners of the project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88" y="1708651"/>
            <a:ext cx="5459112" cy="43752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324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Badger Coulee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E65F0-E070-4B88-A195-1866295131DA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A48B2CC6-6085-42CD-8051-1DEA3A0DE46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943599" y="1737361"/>
            <a:ext cx="5781675" cy="4346575"/>
          </a:xfrm>
        </p:spPr>
        <p:txBody>
          <a:bodyPr>
            <a:noAutofit/>
          </a:bodyPr>
          <a:lstStyle/>
          <a:p>
            <a:pPr>
              <a:spcBef>
                <a:spcPts val="500"/>
              </a:spcBef>
            </a:pPr>
            <a:r>
              <a:rPr lang="en-US" sz="1800" b="1" dirty="0"/>
              <a:t>Timeline/Status</a:t>
            </a:r>
          </a:p>
          <a:p>
            <a:pPr lvl="1">
              <a:spcBef>
                <a:spcPts val="500"/>
              </a:spcBef>
            </a:pPr>
            <a:r>
              <a:rPr lang="en-US" sz="1700" dirty="0"/>
              <a:t>2015: Order issued by PSCW in April</a:t>
            </a:r>
          </a:p>
          <a:p>
            <a:pPr lvl="1">
              <a:spcBef>
                <a:spcPts val="500"/>
              </a:spcBef>
            </a:pPr>
            <a:r>
              <a:rPr lang="en-US" sz="1700" dirty="0"/>
              <a:t>2016: Start of construction</a:t>
            </a:r>
          </a:p>
          <a:p>
            <a:pPr lvl="1">
              <a:spcBef>
                <a:spcPts val="500"/>
              </a:spcBef>
            </a:pPr>
            <a:r>
              <a:rPr lang="en-US" sz="1700" dirty="0"/>
              <a:t>2017</a:t>
            </a:r>
          </a:p>
          <a:p>
            <a:pPr lvl="2">
              <a:spcBef>
                <a:spcPts val="500"/>
              </a:spcBef>
            </a:pPr>
            <a:r>
              <a:rPr lang="en-US" sz="1700" dirty="0"/>
              <a:t>Cardinal-North Madison segment placed in service</a:t>
            </a:r>
          </a:p>
          <a:p>
            <a:pPr lvl="2">
              <a:spcBef>
                <a:spcPts val="500"/>
              </a:spcBef>
            </a:pPr>
            <a:r>
              <a:rPr lang="en-US" sz="1700" dirty="0"/>
              <a:t>Army Corps environmental permits for segments 2-4 received May 2017; permits for segments</a:t>
            </a:r>
            <a:br>
              <a:rPr lang="en-US" sz="1700" dirty="0"/>
            </a:br>
            <a:r>
              <a:rPr lang="en-US" sz="1700" dirty="0"/>
              <a:t>5-8 received September 2017</a:t>
            </a:r>
          </a:p>
          <a:p>
            <a:pPr lvl="2">
              <a:spcBef>
                <a:spcPts val="500"/>
              </a:spcBef>
            </a:pPr>
            <a:r>
              <a:rPr lang="en-US" sz="1700" dirty="0"/>
              <a:t>Town of Holland appealed PSCW decision, including routing and siting, on segment 8</a:t>
            </a:r>
          </a:p>
          <a:p>
            <a:pPr lvl="1">
              <a:spcBef>
                <a:spcPts val="500"/>
              </a:spcBef>
            </a:pPr>
            <a:r>
              <a:rPr lang="en-US" sz="1700" dirty="0"/>
              <a:t>2018</a:t>
            </a:r>
          </a:p>
          <a:p>
            <a:pPr lvl="2">
              <a:spcBef>
                <a:spcPts val="500"/>
              </a:spcBef>
            </a:pPr>
            <a:r>
              <a:rPr lang="en-US" sz="1700" dirty="0"/>
              <a:t>Case is at Wisconsin Court of Appeals</a:t>
            </a:r>
          </a:p>
          <a:p>
            <a:pPr lvl="2">
              <a:spcBef>
                <a:spcPts val="500"/>
              </a:spcBef>
            </a:pPr>
            <a:r>
              <a:rPr lang="en-US" sz="1700" dirty="0"/>
              <a:t>In service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88" y="1708651"/>
            <a:ext cx="5459112" cy="43752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6772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Cardinal-Hickory Creek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E65F0-E070-4B88-A195-1866295131DA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xmlns="" id="{44A33257-F137-46DE-8264-A470C6AA5C7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09600" y="1737361"/>
            <a:ext cx="5715000" cy="4346575"/>
          </a:xfrm>
        </p:spPr>
        <p:txBody>
          <a:bodyPr>
            <a:noAutofit/>
          </a:bodyPr>
          <a:lstStyle/>
          <a:p>
            <a:pPr>
              <a:spcBef>
                <a:spcPts val="500"/>
              </a:spcBef>
            </a:pPr>
            <a:r>
              <a:rPr lang="en-US" sz="1800" b="1" dirty="0"/>
              <a:t>Overview</a:t>
            </a:r>
          </a:p>
          <a:p>
            <a:pPr lvl="1">
              <a:spcBef>
                <a:spcPts val="500"/>
              </a:spcBef>
            </a:pPr>
            <a:r>
              <a:rPr lang="en-US" sz="1700" dirty="0"/>
              <a:t>Approved as a multi-value project (MVP) by MISO in December 2011</a:t>
            </a:r>
          </a:p>
          <a:p>
            <a:pPr lvl="1">
              <a:spcBef>
                <a:spcPts val="500"/>
              </a:spcBef>
            </a:pPr>
            <a:r>
              <a:rPr lang="en-US" sz="1700" dirty="0"/>
              <a:t>Reliability, economics, public policy</a:t>
            </a:r>
          </a:p>
          <a:p>
            <a:pPr lvl="1">
              <a:spcBef>
                <a:spcPts val="500"/>
              </a:spcBef>
            </a:pPr>
            <a:r>
              <a:rPr lang="en-US" sz="1700" dirty="0"/>
              <a:t>125 miles of new 345-kV line from Madison to Dubuque County, IA</a:t>
            </a:r>
          </a:p>
          <a:p>
            <a:pPr lvl="1">
              <a:spcBef>
                <a:spcPts val="500"/>
              </a:spcBef>
            </a:pPr>
            <a:r>
              <a:rPr lang="en-US" sz="1700" dirty="0"/>
              <a:t>Project cost: Approximately $500 million</a:t>
            </a:r>
          </a:p>
          <a:p>
            <a:pPr lvl="1">
              <a:spcBef>
                <a:spcPts val="500"/>
              </a:spcBef>
            </a:pPr>
            <a:r>
              <a:rPr lang="en-US" sz="1700" dirty="0"/>
              <a:t>Jointly developing the project with ITC-Midwest and Dairyland Power Cooperative</a:t>
            </a:r>
          </a:p>
          <a:p>
            <a:pPr>
              <a:spcBef>
                <a:spcPts val="500"/>
              </a:spcBef>
            </a:pPr>
            <a:r>
              <a:rPr lang="en-US" sz="1800" b="1" dirty="0"/>
              <a:t>Timeline/Status</a:t>
            </a:r>
          </a:p>
          <a:p>
            <a:pPr lvl="1">
              <a:spcBef>
                <a:spcPts val="500"/>
              </a:spcBef>
            </a:pPr>
            <a:r>
              <a:rPr lang="en-US" sz="1700" dirty="0"/>
              <a:t>2018: File applications with state regulators</a:t>
            </a:r>
          </a:p>
          <a:p>
            <a:pPr lvl="1">
              <a:spcBef>
                <a:spcPts val="500"/>
              </a:spcBef>
            </a:pPr>
            <a:r>
              <a:rPr lang="en-US" sz="1700" dirty="0"/>
              <a:t>2019-2020: Anticipated decisions from state regulators</a:t>
            </a:r>
          </a:p>
          <a:p>
            <a:pPr lvl="1">
              <a:spcBef>
                <a:spcPts val="500"/>
              </a:spcBef>
            </a:pPr>
            <a:r>
              <a:rPr lang="en-US" sz="1700" dirty="0"/>
              <a:t>2023: In service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1DABCB8-0B84-4A2B-9E29-A13BF019E5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2291" y="1737361"/>
            <a:ext cx="5332059" cy="4346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69209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Mount Pleasant Tech interconnection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E65F0-E070-4B88-A195-1866295131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C802681C-51C1-44E1-B857-242253BAE10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800850" y="1737361"/>
            <a:ext cx="5181600" cy="4520564"/>
          </a:xfrm>
        </p:spPr>
        <p:txBody>
          <a:bodyPr>
            <a:noAutofit/>
          </a:bodyPr>
          <a:lstStyle/>
          <a:p>
            <a:pPr marL="228600" indent="-228600">
              <a:spcBef>
                <a:spcPts val="600"/>
              </a:spcBef>
            </a:pPr>
            <a:r>
              <a:rPr lang="en-US" sz="1600" b="1" dirty="0"/>
              <a:t>Overview</a:t>
            </a:r>
          </a:p>
          <a:p>
            <a:pPr marL="457200" lvl="1" indent="-164592">
              <a:spcBef>
                <a:spcPts val="600"/>
              </a:spcBef>
            </a:pPr>
            <a:r>
              <a:rPr lang="en-US" sz="1600" dirty="0"/>
              <a:t>Planned Foxconn manufacturing campus will be the largest manufacturing facility in the country</a:t>
            </a:r>
          </a:p>
          <a:p>
            <a:pPr marL="457200" lvl="1" indent="-164592">
              <a:spcBef>
                <a:spcPts val="600"/>
              </a:spcBef>
            </a:pPr>
            <a:r>
              <a:rPr lang="en-US" sz="1600" dirty="0"/>
              <a:t>Estimated load of approximately 200MW (projected up to 430MW)</a:t>
            </a:r>
          </a:p>
          <a:p>
            <a:pPr marL="457200" lvl="1" indent="-164592">
              <a:spcBef>
                <a:spcPts val="600"/>
              </a:spcBef>
            </a:pPr>
            <a:r>
              <a:rPr lang="en-US" sz="1600" dirty="0"/>
              <a:t>Project requirements</a:t>
            </a:r>
          </a:p>
          <a:p>
            <a:pPr marL="696913" lvl="2" indent="-164592">
              <a:spcBef>
                <a:spcPts val="600"/>
              </a:spcBef>
            </a:pPr>
            <a:r>
              <a:rPr lang="en-US" sz="1600" dirty="0"/>
              <a:t>Two new sets of double-circuit transmission lines (four circuits) along a 1.2-mile corridor</a:t>
            </a:r>
          </a:p>
          <a:p>
            <a:pPr marL="696913" lvl="2" indent="-164592">
              <a:spcBef>
                <a:spcPts val="600"/>
              </a:spcBef>
            </a:pPr>
            <a:r>
              <a:rPr lang="en-US" sz="1600" dirty="0"/>
              <a:t>A second 345-kV transmission circuit to an existing 12-mile transmission line between Racine and Pleasant Prairie</a:t>
            </a:r>
          </a:p>
          <a:p>
            <a:pPr marL="696913" lvl="2" indent="-164592">
              <a:spcBef>
                <a:spcPts val="600"/>
              </a:spcBef>
            </a:pPr>
            <a:r>
              <a:rPr lang="en-US" sz="1600" dirty="0"/>
              <a:t>Construct new Mount Pleasant substation that will connect to a Foxconn-owned substation with an underground 138-kV transmission line</a:t>
            </a:r>
          </a:p>
          <a:p>
            <a:pPr marL="457200" lvl="1" indent="-164592">
              <a:spcBef>
                <a:spcPts val="600"/>
              </a:spcBef>
            </a:pPr>
            <a:r>
              <a:rPr lang="en-US" sz="1600" dirty="0"/>
              <a:t>Project cost: Approximately $117M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D587C86-0C2A-47BB-AEF6-E436400F53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99" y="1851660"/>
            <a:ext cx="6315794" cy="40728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81390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Mount Pleasant Tech interconnection </a:t>
            </a:r>
            <a:r>
              <a:rPr lang="en-US" sz="1600" dirty="0"/>
              <a:t>(Continued)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E65F0-E070-4B88-A195-1866295131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C802681C-51C1-44E1-B857-242253BAE10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800850" y="1737361"/>
            <a:ext cx="4793590" cy="4346575"/>
          </a:xfrm>
        </p:spPr>
        <p:txBody>
          <a:bodyPr>
            <a:normAutofit/>
          </a:bodyPr>
          <a:lstStyle/>
          <a:p>
            <a:pPr marL="60325" indent="-164592">
              <a:spcBef>
                <a:spcPts val="900"/>
              </a:spcBef>
            </a:pPr>
            <a:r>
              <a:rPr lang="en-US" sz="2000" b="1" dirty="0"/>
              <a:t>Timeline/Status</a:t>
            </a:r>
          </a:p>
          <a:p>
            <a:pPr marL="571500" lvl="1">
              <a:spcBef>
                <a:spcPts val="900"/>
              </a:spcBef>
            </a:pPr>
            <a:r>
              <a:rPr lang="en-US" sz="2000" dirty="0"/>
              <a:t>2018</a:t>
            </a:r>
          </a:p>
          <a:p>
            <a:pPr marL="857250" lvl="2" indent="-163513">
              <a:spcBef>
                <a:spcPts val="900"/>
              </a:spcBef>
            </a:pPr>
            <a:r>
              <a:rPr lang="en-US" sz="2000" dirty="0"/>
              <a:t>File applications with state regulators and begin public outreach</a:t>
            </a:r>
          </a:p>
          <a:p>
            <a:pPr marL="857250" lvl="2" indent="-163513">
              <a:spcBef>
                <a:spcPts val="900"/>
              </a:spcBef>
            </a:pPr>
            <a:r>
              <a:rPr lang="en-US" sz="2000" dirty="0"/>
              <a:t>Anticipated decisions from state regulators</a:t>
            </a:r>
          </a:p>
          <a:p>
            <a:pPr marL="571500" lvl="1">
              <a:spcBef>
                <a:spcPts val="900"/>
              </a:spcBef>
            </a:pPr>
            <a:r>
              <a:rPr lang="en-US" sz="2000" dirty="0"/>
              <a:t>2019: Construction start</a:t>
            </a:r>
          </a:p>
          <a:p>
            <a:pPr marL="571500" lvl="1">
              <a:spcBef>
                <a:spcPts val="900"/>
              </a:spcBef>
            </a:pPr>
            <a:r>
              <a:rPr lang="en-US" sz="2000" dirty="0"/>
              <a:t>2019-2020: In service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D587C86-0C2A-47BB-AEF6-E436400F53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99" y="1851660"/>
            <a:ext cx="6315794" cy="40728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58458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4957242E-C795-4A52-9185-01FC45A8BFF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sz="2200" dirty="0"/>
              <a:t>ATC’s Manager of Regulatory Relations &amp; Policy</a:t>
            </a:r>
          </a:p>
          <a:p>
            <a:pPr lvl="1">
              <a:spcBef>
                <a:spcPts val="600"/>
              </a:spcBef>
            </a:pPr>
            <a:r>
              <a:rPr lang="en-US" sz="2200" dirty="0"/>
              <a:t>Leading a team of professionals that monitors federal regulatory policy developments at FERC as well as the MISO stakeholder process</a:t>
            </a:r>
          </a:p>
          <a:p>
            <a:pPr lvl="2">
              <a:spcBef>
                <a:spcPts val="400"/>
              </a:spcBef>
            </a:pPr>
            <a:r>
              <a:rPr lang="en-US" sz="2000" dirty="0"/>
              <a:t>Disseminate</a:t>
            </a:r>
          </a:p>
          <a:p>
            <a:pPr lvl="2">
              <a:spcBef>
                <a:spcPts val="400"/>
              </a:spcBef>
            </a:pPr>
            <a:r>
              <a:rPr lang="en-US" sz="2000" dirty="0"/>
              <a:t>Collaborate</a:t>
            </a:r>
          </a:p>
          <a:p>
            <a:pPr lvl="2">
              <a:spcBef>
                <a:spcPts val="400"/>
              </a:spcBef>
            </a:pPr>
            <a:r>
              <a:rPr lang="en-US" sz="2000" dirty="0"/>
              <a:t>Respond</a:t>
            </a:r>
          </a:p>
          <a:p>
            <a:pPr>
              <a:spcBef>
                <a:spcPts val="600"/>
              </a:spcBef>
            </a:pPr>
            <a:r>
              <a:rPr lang="en-US" sz="2200" dirty="0"/>
              <a:t>Formerly ATC’s FERC Attorney (2013-2017)</a:t>
            </a:r>
          </a:p>
          <a:p>
            <a:pPr lvl="1">
              <a:spcBef>
                <a:spcPts val="600"/>
              </a:spcBef>
            </a:pPr>
            <a:r>
              <a:rPr lang="en-US" sz="2200" dirty="0"/>
              <a:t>DTE Energy (2009-2013)</a:t>
            </a:r>
          </a:p>
          <a:p>
            <a:pPr lvl="1">
              <a:spcBef>
                <a:spcPts val="600"/>
              </a:spcBef>
            </a:pPr>
            <a:r>
              <a:rPr lang="en-US" sz="2200" dirty="0"/>
              <a:t>Washington D.C law firms (2001-2009)</a:t>
            </a:r>
          </a:p>
          <a:p>
            <a:pPr>
              <a:spcBef>
                <a:spcPts val="600"/>
              </a:spcBef>
            </a:pPr>
            <a:r>
              <a:rPr lang="en-US" sz="2200" dirty="0"/>
              <a:t>J.D., Indiana University (Bloomington), MBA Marquette University</a:t>
            </a:r>
          </a:p>
          <a:p>
            <a:pPr lvl="1">
              <a:spcBef>
                <a:spcPts val="600"/>
              </a:spcBef>
            </a:pPr>
            <a:endParaRPr lang="en-US" sz="22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08D6BDA6-5D7E-47F4-A755-9678A736D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am I?</a:t>
            </a:r>
          </a:p>
        </p:txBody>
      </p:sp>
    </p:spTree>
    <p:extLst>
      <p:ext uri="{BB962C8B-B14F-4D97-AF65-F5344CB8AC3E}">
        <p14:creationId xmlns:p14="http://schemas.microsoft.com/office/powerpoint/2010/main" val="440149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342900"/>
            <a:fld id="{761E65F0-E070-4B88-A195-1866295131DA}" type="slidenum">
              <a:rPr lang="en-US">
                <a:solidFill>
                  <a:prstClr val="black">
                    <a:tint val="75000"/>
                  </a:prstClr>
                </a:solidFill>
              </a:rPr>
              <a:pPr defTabSz="342900"/>
              <a:t>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95299" y="1921669"/>
            <a:ext cx="3114675" cy="301466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800" dirty="0"/>
              <a:t>2017 Network Revenue Requirement</a:t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1600" dirty="0"/>
              <a:t>Actual vs. Billed</a:t>
            </a:r>
            <a:br>
              <a:rPr lang="en-US" sz="1600" dirty="0"/>
            </a:br>
            <a:r>
              <a:rPr lang="en-US" sz="1600" dirty="0"/>
              <a:t>(in thousands)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60CD470-838F-4810-882D-3A41561D5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2028" y="414365"/>
            <a:ext cx="7800894" cy="5672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89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65D23644-7467-4F6F-9B80-817457EAA99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600" y="1737097"/>
            <a:ext cx="10972800" cy="4397003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2000" dirty="0"/>
              <a:t>First complaint (filed November 12, 2013)</a:t>
            </a:r>
          </a:p>
          <a:p>
            <a:pPr lvl="1">
              <a:spcBef>
                <a:spcPts val="600"/>
              </a:spcBef>
            </a:pPr>
            <a:r>
              <a:rPr lang="en-US" sz="1900" dirty="0"/>
              <a:t>Commission order setting ROE issued September 2016</a:t>
            </a:r>
          </a:p>
          <a:p>
            <a:pPr lvl="1">
              <a:spcBef>
                <a:spcPts val="600"/>
              </a:spcBef>
            </a:pPr>
            <a:r>
              <a:rPr lang="en-US" sz="1900" dirty="0"/>
              <a:t>10.32% base ROE, 50 BP adder (RTO participation)</a:t>
            </a:r>
          </a:p>
          <a:p>
            <a:pPr lvl="1">
              <a:spcBef>
                <a:spcPts val="600"/>
              </a:spcBef>
            </a:pPr>
            <a:r>
              <a:rPr lang="en-US" sz="1900" dirty="0"/>
              <a:t>ATC earning 10.82% aggregate ROE until Commission order in second ROE complaint</a:t>
            </a:r>
          </a:p>
          <a:p>
            <a:pPr lvl="1">
              <a:spcBef>
                <a:spcPts val="600"/>
              </a:spcBef>
            </a:pPr>
            <a:r>
              <a:rPr lang="en-US" sz="1900" dirty="0"/>
              <a:t>ATC provided Schedule 9 network refunds 1Q2017</a:t>
            </a:r>
          </a:p>
          <a:p>
            <a:pPr lvl="1">
              <a:spcBef>
                <a:spcPts val="600"/>
              </a:spcBef>
            </a:pPr>
            <a:r>
              <a:rPr lang="en-US" sz="1900" dirty="0"/>
              <a:t>MISO completed additional refunds and provided refund report July 2017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Second complaint (filed February 12, 2015)</a:t>
            </a:r>
          </a:p>
          <a:p>
            <a:pPr lvl="1">
              <a:spcBef>
                <a:spcPts val="600"/>
              </a:spcBef>
            </a:pPr>
            <a:r>
              <a:rPr lang="en-US" sz="1900" dirty="0"/>
              <a:t>ALJ initial decision June 30, 2016</a:t>
            </a:r>
          </a:p>
          <a:p>
            <a:pPr lvl="1">
              <a:spcBef>
                <a:spcPts val="600"/>
              </a:spcBef>
            </a:pPr>
            <a:r>
              <a:rPr lang="en-US" sz="1900" dirty="0"/>
              <a:t>Base ROE 9.7% (10.2% with adder)</a:t>
            </a:r>
          </a:p>
          <a:p>
            <a:pPr lvl="1">
              <a:spcBef>
                <a:spcPts val="600"/>
              </a:spcBef>
            </a:pPr>
            <a:r>
              <a:rPr lang="en-US" sz="1900" dirty="0"/>
              <a:t>Refund period:  February 12, 2015 – May 11, 2016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ALJ ID awaiting Commission order – Expected 2018(?)	</a:t>
            </a:r>
          </a:p>
          <a:p>
            <a:pPr>
              <a:spcBef>
                <a:spcPts val="600"/>
              </a:spcBef>
            </a:pPr>
            <a:endParaRPr lang="en-US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ECD120FD-37FC-4E35-8289-D3A3E184B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Status of ROE complaints</a:t>
            </a:r>
          </a:p>
        </p:txBody>
      </p:sp>
    </p:spTree>
    <p:extLst>
      <p:ext uri="{BB962C8B-B14F-4D97-AF65-F5344CB8AC3E}">
        <p14:creationId xmlns:p14="http://schemas.microsoft.com/office/powerpoint/2010/main" val="2913395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DB36F3C9-9454-4D6F-9CE0-FC414E12C8C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600" y="1737097"/>
            <a:ext cx="10972800" cy="4387478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2000" dirty="0"/>
              <a:t>Reduction in corporate tax rate to 21%</a:t>
            </a:r>
          </a:p>
          <a:p>
            <a:pPr lvl="1">
              <a:spcBef>
                <a:spcPts val="600"/>
              </a:spcBef>
            </a:pPr>
            <a:r>
              <a:rPr lang="en-US" sz="1800" dirty="0"/>
              <a:t>As of January 1, 2018 the federal statutory corporate tax rate decreased from 35% to 21%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FERC granted the MISO Transmission Owners (TO) with forward-looking rate formulas a waiver allowing the TOs to reflect the impacts of the new lower federal corporate rate effective January 1, 2018</a:t>
            </a:r>
          </a:p>
          <a:p>
            <a:pPr lvl="1">
              <a:spcBef>
                <a:spcPts val="600"/>
              </a:spcBef>
            </a:pPr>
            <a:r>
              <a:rPr lang="en-US" sz="1800" dirty="0"/>
              <a:t>ATC network service bills reflect the new rate beginning with the March 2018 service bills invoiced April 1, 2018</a:t>
            </a:r>
          </a:p>
          <a:p>
            <a:pPr lvl="2">
              <a:spcBef>
                <a:spcPts val="600"/>
              </a:spcBef>
            </a:pPr>
            <a:r>
              <a:rPr lang="en-US" dirty="0"/>
              <a:t>March 2018 network service bills from ATC included tax decrease adjustment for January and February 2018 bills</a:t>
            </a:r>
          </a:p>
          <a:p>
            <a:pPr lvl="2">
              <a:spcBef>
                <a:spcPts val="600"/>
              </a:spcBef>
            </a:pPr>
            <a:r>
              <a:rPr lang="en-US" dirty="0"/>
              <a:t>MISO re-settled the month of January and February 2018 in the April 2018 billing cycle for regional project bills</a:t>
            </a:r>
          </a:p>
          <a:p>
            <a:pPr lvl="1">
              <a:spcBef>
                <a:spcPts val="600"/>
              </a:spcBef>
            </a:pPr>
            <a:r>
              <a:rPr lang="en-US" sz="1800" dirty="0"/>
              <a:t>The lower effective tax rate will result in a decrease of approximately $50M in income taxes collected by ATC from customers in 2018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0813A96D-7C34-4C6C-8097-8A3516556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2017 tax cuts and jobs act</a:t>
            </a:r>
          </a:p>
        </p:txBody>
      </p:sp>
    </p:spTree>
    <p:extLst>
      <p:ext uri="{BB962C8B-B14F-4D97-AF65-F5344CB8AC3E}">
        <p14:creationId xmlns:p14="http://schemas.microsoft.com/office/powerpoint/2010/main" val="2099021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DB36F3C9-9454-4D6F-9CE0-FC414E12C8C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600" y="1737097"/>
            <a:ext cx="10972800" cy="4387478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sz="2000" dirty="0"/>
              <a:t>Excess deferred income taxes</a:t>
            </a:r>
          </a:p>
          <a:p>
            <a:pPr marL="461963" lvl="1" indent="-227013">
              <a:spcBef>
                <a:spcPts val="1200"/>
              </a:spcBef>
            </a:pPr>
            <a:r>
              <a:rPr lang="en-US" sz="2000" dirty="0"/>
              <a:t>Deferred taxes were recorded at a higher tax rate than will ultimately be paid by ATC’s owners; ATC will be required to reduce excess taxes</a:t>
            </a:r>
          </a:p>
          <a:p>
            <a:pPr marL="461963" lvl="1" indent="-227013">
              <a:spcBef>
                <a:spcPts val="1200"/>
              </a:spcBef>
            </a:pPr>
            <a:r>
              <a:rPr lang="en-US" sz="2000" dirty="0"/>
              <a:t>We expect that this permanent tax savings will be refunded to customers over the regulatory life of the assets via reductions in future taxes collected</a:t>
            </a:r>
          </a:p>
          <a:p>
            <a:pPr marL="461963" lvl="1" indent="-227013">
              <a:spcBef>
                <a:spcPts val="1200"/>
              </a:spcBef>
            </a:pPr>
            <a:r>
              <a:rPr lang="en-US" sz="2000" dirty="0"/>
              <a:t>ATC is participating with the MISO TO’s in FERC’s ongoing Federal Income Tax Notice of Inquiry Proceeding to obtain guidance from FERC on administrative details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0813A96D-7C34-4C6C-8097-8A3516556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2017 tax cuts and jobs act </a:t>
            </a:r>
            <a:r>
              <a:rPr lang="en-US" sz="1600" dirty="0"/>
              <a:t>(Continued)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243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1B693707-EF38-4BED-8944-A7170F76B4B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600" y="1737097"/>
            <a:ext cx="10972800" cy="4387478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sz="2200" dirty="0"/>
              <a:t>Fall 2017</a:t>
            </a:r>
          </a:p>
          <a:p>
            <a:pPr lvl="1">
              <a:spcBef>
                <a:spcPts val="600"/>
              </a:spcBef>
            </a:pPr>
            <a:r>
              <a:rPr lang="en-US" sz="2200" dirty="0"/>
              <a:t>U.S. Department of Energy Secretary Perry issues Order directing FERC to open rulemaking proceeding to reward “resilience” characteristic</a:t>
            </a:r>
          </a:p>
          <a:p>
            <a:pPr lvl="2">
              <a:spcBef>
                <a:spcPts val="600"/>
              </a:spcBef>
            </a:pPr>
            <a:r>
              <a:rPr lang="en-US" sz="2200" dirty="0"/>
              <a:t>Coal; nuclear – benefits from fuel stockpile</a:t>
            </a:r>
          </a:p>
          <a:p>
            <a:pPr>
              <a:spcBef>
                <a:spcPts val="600"/>
              </a:spcBef>
            </a:pPr>
            <a:r>
              <a:rPr lang="en-US" sz="2200" dirty="0"/>
              <a:t>January 2018</a:t>
            </a:r>
          </a:p>
          <a:p>
            <a:pPr lvl="1">
              <a:spcBef>
                <a:spcPts val="600"/>
              </a:spcBef>
            </a:pPr>
            <a:r>
              <a:rPr lang="en-US" sz="2200" dirty="0"/>
              <a:t>FERC terminates that proceeding; opens new proceeding on its own motion</a:t>
            </a:r>
          </a:p>
          <a:p>
            <a:pPr lvl="2">
              <a:spcBef>
                <a:spcPts val="600"/>
              </a:spcBef>
            </a:pPr>
            <a:r>
              <a:rPr lang="en-US" sz="2200" dirty="0"/>
              <a:t>Develop common understanding/definition of “resilience”</a:t>
            </a:r>
          </a:p>
          <a:p>
            <a:pPr lvl="2">
              <a:spcBef>
                <a:spcPts val="600"/>
              </a:spcBef>
            </a:pPr>
            <a:r>
              <a:rPr lang="en-US" sz="2200" dirty="0"/>
              <a:t>Determine how each RTO/ISO assesses resilience</a:t>
            </a:r>
          </a:p>
          <a:p>
            <a:pPr lvl="2">
              <a:spcBef>
                <a:spcPts val="600"/>
              </a:spcBef>
            </a:pPr>
            <a:r>
              <a:rPr lang="en-US" sz="2200" dirty="0"/>
              <a:t>Determine whether FERC should act to further resilience</a:t>
            </a:r>
          </a:p>
          <a:p>
            <a:pPr>
              <a:spcBef>
                <a:spcPts val="600"/>
              </a:spcBef>
            </a:pPr>
            <a:r>
              <a:rPr lang="en-US" sz="2200" dirty="0"/>
              <a:t>RTO/ISO comments first; then open to public for reply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EBD6AF2E-57CC-4D99-B976-8D7767761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FERC grid resilience proceeding</a:t>
            </a:r>
          </a:p>
        </p:txBody>
      </p:sp>
    </p:spTree>
    <p:extLst>
      <p:ext uri="{BB962C8B-B14F-4D97-AF65-F5344CB8AC3E}">
        <p14:creationId xmlns:p14="http://schemas.microsoft.com/office/powerpoint/2010/main" val="665671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A3F64F2C-FA24-4960-B54E-A21D58DCA86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>
              <a:spcBef>
                <a:spcPts val="400"/>
              </a:spcBef>
            </a:pPr>
            <a:r>
              <a:rPr lang="en-US" sz="2200" dirty="0"/>
              <a:t>RTOs generally, and MISO specifically, downplayed resilience concerns</a:t>
            </a:r>
          </a:p>
          <a:p>
            <a:pPr lvl="1">
              <a:spcBef>
                <a:spcPts val="400"/>
              </a:spcBef>
            </a:pPr>
            <a:r>
              <a:rPr lang="en-US" sz="2200" dirty="0"/>
              <a:t>PJM outlier</a:t>
            </a:r>
          </a:p>
          <a:p>
            <a:pPr>
              <a:spcBef>
                <a:spcPts val="400"/>
              </a:spcBef>
            </a:pPr>
            <a:r>
              <a:rPr lang="en-US" sz="2200" dirty="0"/>
              <a:t>Public</a:t>
            </a:r>
          </a:p>
          <a:p>
            <a:pPr lvl="1">
              <a:spcBef>
                <a:spcPts val="400"/>
              </a:spcBef>
            </a:pPr>
            <a:r>
              <a:rPr lang="en-US" sz="2200" dirty="0"/>
              <a:t>High participation</a:t>
            </a:r>
          </a:p>
          <a:p>
            <a:pPr lvl="1">
              <a:spcBef>
                <a:spcPts val="400"/>
              </a:spcBef>
            </a:pPr>
            <a:r>
              <a:rPr lang="en-US" sz="2200" dirty="0"/>
              <a:t>Lots of viewpoints</a:t>
            </a:r>
          </a:p>
          <a:p>
            <a:pPr>
              <a:spcBef>
                <a:spcPts val="400"/>
              </a:spcBef>
            </a:pPr>
            <a:r>
              <a:rPr lang="en-US" sz="2200" dirty="0"/>
              <a:t>ATC</a:t>
            </a:r>
          </a:p>
          <a:p>
            <a:pPr lvl="1">
              <a:spcBef>
                <a:spcPts val="400"/>
              </a:spcBef>
            </a:pPr>
            <a:r>
              <a:rPr lang="en-US" sz="2200" dirty="0"/>
              <a:t>Provided input to MISO TO, EEI, and WIRES grid resilience comments</a:t>
            </a:r>
          </a:p>
          <a:p>
            <a:pPr lvl="2">
              <a:spcBef>
                <a:spcPts val="400"/>
              </a:spcBef>
            </a:pPr>
            <a:r>
              <a:rPr lang="en-US" sz="2200" dirty="0"/>
              <a:t>Electric transmission is important to providing grid resilience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32B63358-A502-4D01-8958-9F4868143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FERC grid resilience proceeding </a:t>
            </a:r>
            <a:r>
              <a:rPr lang="en-US" sz="1600" dirty="0"/>
              <a:t>(Continued)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787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D8237D57-FF04-483A-A812-81D71DB83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 No. 1000 – MISO timeline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xmlns="" id="{202043E0-7827-4CA4-9962-F70FE2B4570A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963732827"/>
              </p:ext>
            </p:extLst>
          </p:nvPr>
        </p:nvGraphicFramePr>
        <p:xfrm>
          <a:off x="609600" y="1736725"/>
          <a:ext cx="10972800" cy="4146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24556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5ED3C879-BC2B-4857-8FD7-1E6FF95C81B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600" y="1737097"/>
            <a:ext cx="10972800" cy="4377953"/>
          </a:xfrm>
        </p:spPr>
        <p:txBody>
          <a:bodyPr>
            <a:noAutofit/>
          </a:bodyPr>
          <a:lstStyle/>
          <a:p>
            <a:pPr>
              <a:spcBef>
                <a:spcPts val="500"/>
              </a:spcBef>
            </a:pPr>
            <a:r>
              <a:rPr lang="en-US" sz="2000" dirty="0"/>
              <a:t>“Examining the State of Electric Transmission Infrastructure: Investment, Planning, Construction, and Alternatives”</a:t>
            </a:r>
          </a:p>
          <a:p>
            <a:pPr>
              <a:spcBef>
                <a:spcPts val="500"/>
              </a:spcBef>
            </a:pPr>
            <a:r>
              <a:rPr lang="en-US" sz="2000" dirty="0"/>
              <a:t>Tony Clark – former FERC Commissioner</a:t>
            </a:r>
          </a:p>
          <a:p>
            <a:pPr lvl="1">
              <a:spcBef>
                <a:spcPts val="500"/>
              </a:spcBef>
            </a:pPr>
            <a:r>
              <a:rPr lang="en-US" sz="2000" dirty="0"/>
              <a:t>Order 1000 “burdensome and chaotic” with few projects and data to indicate order success</a:t>
            </a:r>
          </a:p>
          <a:p>
            <a:pPr lvl="1">
              <a:spcBef>
                <a:spcPts val="500"/>
              </a:spcBef>
            </a:pPr>
            <a:r>
              <a:rPr lang="en-US" sz="2000" dirty="0"/>
              <a:t>Limit Order 1000 to RTO and ISO regions (not deregulated markets) – White Paper </a:t>
            </a:r>
          </a:p>
          <a:p>
            <a:pPr>
              <a:spcBef>
                <a:spcPts val="500"/>
              </a:spcBef>
            </a:pPr>
            <a:r>
              <a:rPr lang="en-US" sz="2000" dirty="0"/>
              <a:t>PSEG Chairman, President and CEO Ralph Izzo</a:t>
            </a:r>
          </a:p>
          <a:p>
            <a:pPr lvl="1">
              <a:spcBef>
                <a:spcPts val="500"/>
              </a:spcBef>
            </a:pPr>
            <a:r>
              <a:rPr lang="en-US" sz="2000" dirty="0"/>
              <a:t>Order 1000 should be repealed – cited PJM’s artificial island project as a disaster</a:t>
            </a:r>
          </a:p>
          <a:p>
            <a:pPr>
              <a:spcBef>
                <a:spcPts val="500"/>
              </a:spcBef>
            </a:pPr>
            <a:r>
              <a:rPr lang="en-US" sz="2000" dirty="0"/>
              <a:t>Jennifer Curran – MISO VP</a:t>
            </a:r>
          </a:p>
          <a:p>
            <a:pPr lvl="1">
              <a:spcBef>
                <a:spcPts val="500"/>
              </a:spcBef>
            </a:pPr>
            <a:r>
              <a:rPr lang="en-US" sz="2000" dirty="0"/>
              <a:t>Order 1000 implementation successful in MISO</a:t>
            </a:r>
          </a:p>
          <a:p>
            <a:pPr lvl="1">
              <a:spcBef>
                <a:spcPts val="500"/>
              </a:spcBef>
            </a:pPr>
            <a:r>
              <a:rPr lang="en-US" sz="2000" dirty="0"/>
              <a:t>MISO update on Order 1000 - Continuous improvement efforts seek to increase efficiencies, improve transparency and scalability</a:t>
            </a:r>
          </a:p>
          <a:p>
            <a:pPr lvl="1">
              <a:spcBef>
                <a:spcPts val="500"/>
              </a:spcBef>
            </a:pPr>
            <a:endParaRPr lang="en-US" sz="2000" dirty="0"/>
          </a:p>
          <a:p>
            <a:pPr lvl="1">
              <a:spcBef>
                <a:spcPts val="500"/>
              </a:spcBef>
            </a:pPr>
            <a:endParaRPr lang="en-US" sz="20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BE9469-107A-4C35-9F42-4B2282749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sz="3600" dirty="0"/>
              <a:t>Order No. 1000 - May 10, 2018</a:t>
            </a:r>
            <a:r>
              <a:rPr lang="en-US" dirty="0"/>
              <a:t/>
            </a:r>
            <a:br>
              <a:rPr lang="en-US" dirty="0"/>
            </a:br>
            <a:r>
              <a:rPr lang="en-US" sz="2700" dirty="0"/>
              <a:t>U.S. House of Representatives Subcommittee on Energy Hearing</a:t>
            </a:r>
            <a:br>
              <a:rPr lang="en-US" sz="2700" dirty="0"/>
            </a:b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1771121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C560B2ED-ACC2-4B9F-89F1-1C261070882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sz="2200" dirty="0"/>
              <a:t>Conclusion/next steps</a:t>
            </a:r>
          </a:p>
          <a:p>
            <a:pPr lvl="1">
              <a:spcBef>
                <a:spcPts val="600"/>
              </a:spcBef>
            </a:pPr>
            <a:r>
              <a:rPr lang="en-US" sz="2000" dirty="0"/>
              <a:t>FERC review of Order No. 1000?</a:t>
            </a:r>
          </a:p>
          <a:p>
            <a:pPr lvl="2">
              <a:spcBef>
                <a:spcPts val="600"/>
              </a:spcBef>
            </a:pPr>
            <a:r>
              <a:rPr lang="en-US" sz="2000" dirty="0"/>
              <a:t>FERC Chairman McIntyre said Order No. 1000 “ripe for review”</a:t>
            </a:r>
          </a:p>
          <a:p>
            <a:pPr lvl="1">
              <a:spcBef>
                <a:spcPts val="600"/>
              </a:spcBef>
            </a:pPr>
            <a:r>
              <a:rPr lang="en-US" sz="2000" dirty="0"/>
              <a:t>Congressional action?</a:t>
            </a:r>
          </a:p>
          <a:p>
            <a:pPr lvl="2">
              <a:spcBef>
                <a:spcPts val="600"/>
              </a:spcBef>
            </a:pPr>
            <a:r>
              <a:rPr lang="en-US" sz="2000" dirty="0"/>
              <a:t>Fred Upton, R-Mich.</a:t>
            </a:r>
          </a:p>
          <a:p>
            <a:pPr lvl="3">
              <a:spcBef>
                <a:spcPts val="600"/>
              </a:spcBef>
            </a:pPr>
            <a:r>
              <a:rPr lang="en-US" sz="2000" dirty="0"/>
              <a:t>Order No. 1000 has “all but failed to develop new lines”</a:t>
            </a:r>
          </a:p>
          <a:p>
            <a:pPr lvl="2">
              <a:spcBef>
                <a:spcPts val="600"/>
              </a:spcBef>
            </a:pPr>
            <a:r>
              <a:rPr lang="en-US" sz="2000" dirty="0"/>
              <a:t>Bobby Rush, D-Ill.</a:t>
            </a:r>
          </a:p>
          <a:p>
            <a:pPr lvl="3">
              <a:spcBef>
                <a:spcPts val="600"/>
              </a:spcBef>
            </a:pPr>
            <a:r>
              <a:rPr lang="en-US" sz="2000" dirty="0"/>
              <a:t>Order No. 1000 "modifications may be needed to help meet its objective" </a:t>
            </a:r>
          </a:p>
          <a:p>
            <a:pPr>
              <a:spcBef>
                <a:spcPts val="600"/>
              </a:spcBef>
            </a:pPr>
            <a:r>
              <a:rPr lang="en-US" sz="2200" dirty="0"/>
              <a:t>Relative FERC Priority?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A7E6A0FD-FF77-4EFD-9847-D066F2A79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 No. 1000</a:t>
            </a:r>
          </a:p>
        </p:txBody>
      </p:sp>
    </p:spTree>
    <p:extLst>
      <p:ext uri="{BB962C8B-B14F-4D97-AF65-F5344CB8AC3E}">
        <p14:creationId xmlns:p14="http://schemas.microsoft.com/office/powerpoint/2010/main" val="2835191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8C5EDB3C-CA3A-47B4-AB29-2DF9A6E7CE2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Autofit/>
          </a:bodyPr>
          <a:lstStyle/>
          <a:p>
            <a:pPr>
              <a:spcBef>
                <a:spcPts val="1800"/>
              </a:spcBef>
            </a:pPr>
            <a:r>
              <a:rPr lang="en-US" sz="2200" dirty="0"/>
              <a:t>In 2016, MISO began to engage stakeholders within the MISO Regional Expansion Criteria and Benefits Working Group (RECBWG) to discuss modifications to cost allocation for market efficiency projects</a:t>
            </a:r>
          </a:p>
          <a:p>
            <a:pPr>
              <a:spcBef>
                <a:spcPts val="1800"/>
              </a:spcBef>
            </a:pPr>
            <a:r>
              <a:rPr lang="en-US" sz="2200" dirty="0"/>
              <a:t>Over the last year, this effort has evolved and expanded to include considerations of the following project types:</a:t>
            </a:r>
          </a:p>
          <a:p>
            <a:pPr lvl="1">
              <a:spcBef>
                <a:spcPts val="600"/>
              </a:spcBef>
            </a:pPr>
            <a:r>
              <a:rPr lang="en-US" sz="2200" dirty="0"/>
              <a:t>Market efficiency projects (MEPs)</a:t>
            </a:r>
          </a:p>
          <a:p>
            <a:pPr lvl="1">
              <a:spcBef>
                <a:spcPts val="600"/>
              </a:spcBef>
            </a:pPr>
            <a:r>
              <a:rPr lang="en-US" sz="2200" dirty="0"/>
              <a:t>Multi-value projects (MVPs)</a:t>
            </a:r>
          </a:p>
          <a:p>
            <a:pPr lvl="1">
              <a:spcBef>
                <a:spcPts val="600"/>
              </a:spcBef>
            </a:pPr>
            <a:r>
              <a:rPr lang="en-US" sz="2200" dirty="0"/>
              <a:t>Targeted market efficiency projects (TMEPs)</a:t>
            </a:r>
          </a:p>
          <a:p>
            <a:pPr lvl="1">
              <a:spcBef>
                <a:spcPts val="600"/>
              </a:spcBef>
            </a:pPr>
            <a:r>
              <a:rPr lang="en-US" sz="2200" dirty="0"/>
              <a:t>Interregional market efficiency projects (iMEPs)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36559104-B44B-4D0D-8704-E6A2A51E6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MISO RECB</a:t>
            </a:r>
          </a:p>
        </p:txBody>
      </p:sp>
    </p:spTree>
    <p:extLst>
      <p:ext uri="{BB962C8B-B14F-4D97-AF65-F5344CB8AC3E}">
        <p14:creationId xmlns:p14="http://schemas.microsoft.com/office/powerpoint/2010/main" val="4083189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ATC – The Incumbent Transmission Owner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>
          <a:xfrm>
            <a:off x="609600" y="1737361"/>
            <a:ext cx="6891222" cy="4346575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sz="2200" dirty="0"/>
              <a:t>Began operations in 2001 as first multi-state, transmission-only utility in U.S. </a:t>
            </a:r>
          </a:p>
          <a:p>
            <a:pPr>
              <a:spcBef>
                <a:spcPts val="1800"/>
              </a:spcBef>
            </a:pPr>
            <a:r>
              <a:rPr lang="en-US" sz="2200" dirty="0"/>
              <a:t>Headquartered in Pewaukee, Wisconsin</a:t>
            </a:r>
          </a:p>
          <a:p>
            <a:pPr>
              <a:spcBef>
                <a:spcPts val="1800"/>
              </a:spcBef>
            </a:pPr>
            <a:r>
              <a:rPr lang="en-US" sz="2200" dirty="0"/>
              <a:t>Privately-held company with 26 owners</a:t>
            </a:r>
          </a:p>
          <a:p>
            <a:pPr>
              <a:spcBef>
                <a:spcPts val="1800"/>
              </a:spcBef>
            </a:pPr>
            <a:r>
              <a:rPr lang="en-US" sz="2200" dirty="0"/>
              <a:t>Grew from $550 million in assets (net transmission plant) in 2001 to $4.7 billion today</a:t>
            </a:r>
          </a:p>
          <a:p>
            <a:pPr>
              <a:spcBef>
                <a:spcPts val="1800"/>
              </a:spcBef>
            </a:pPr>
            <a:r>
              <a:rPr lang="en-US" sz="2200" dirty="0"/>
              <a:t>Operating more than 9,600 miles of lines and</a:t>
            </a:r>
            <a:br>
              <a:rPr lang="en-US" sz="2200" dirty="0"/>
            </a:br>
            <a:r>
              <a:rPr lang="en-US" sz="2200" dirty="0"/>
              <a:t>554 substations in Wisconsin, Michigan, Minnesota, Illinois</a:t>
            </a:r>
          </a:p>
        </p:txBody>
      </p:sp>
      <p:pic>
        <p:nvPicPr>
          <p:cNvPr id="5122" name="Picture 16" descr="ATC_Coverage Map.jpg">
            <a:extLst>
              <a:ext uri="{FF2B5EF4-FFF2-40B4-BE49-F238E27FC236}">
                <a16:creationId xmlns:a16="http://schemas.microsoft.com/office/drawing/2014/main" xmlns="" id="{84BF703F-562E-4A77-84FE-853BD9515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822" y="1915888"/>
            <a:ext cx="4683666" cy="3743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3D81A0B-DECF-469D-8FB3-EDFFEEFF8A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E65F0-E070-4B88-A195-1866295131DA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442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8C5EDB3C-CA3A-47B4-AB29-2DF9A6E7CE2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Autofit/>
          </a:bodyPr>
          <a:lstStyle/>
          <a:p>
            <a:pPr>
              <a:spcBef>
                <a:spcPts val="1800"/>
              </a:spcBef>
            </a:pPr>
            <a:r>
              <a:rPr lang="en-US" sz="2200" dirty="0"/>
              <a:t>Collaborative process with stakeholders, MISO expected to share MISO’s “final” proposed cost allocation proposal at the June 2018 RECB meeting</a:t>
            </a:r>
          </a:p>
          <a:p>
            <a:pPr>
              <a:spcBef>
                <a:spcPts val="1800"/>
              </a:spcBef>
            </a:pPr>
            <a:r>
              <a:rPr lang="en-US" sz="2200" dirty="0"/>
              <a:t>MISO intends to file tariff changes with FERC in September for an effective date of January 1, 2019, coincident with the conclusion of the MISO South integration</a:t>
            </a:r>
          </a:p>
          <a:p>
            <a:pPr>
              <a:spcBef>
                <a:spcPts val="1800"/>
              </a:spcBef>
            </a:pPr>
            <a:endParaRPr lang="en-US" sz="22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36559104-B44B-4D0D-8704-E6A2A51E6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MISO RECB </a:t>
            </a:r>
            <a:r>
              <a:rPr lang="en-US" sz="1600" dirty="0"/>
              <a:t>(Continued)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56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C45BA91E-B742-441F-A8F4-2125FA817FA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 lnSpcReduction="1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2200" u="sng" dirty="0"/>
              <a:t>Speculation</a:t>
            </a:r>
          </a:p>
          <a:p>
            <a:pPr>
              <a:spcBef>
                <a:spcPts val="600"/>
              </a:spcBef>
            </a:pPr>
            <a:r>
              <a:rPr lang="en-US" sz="2200" dirty="0"/>
              <a:t>MEPs</a:t>
            </a:r>
          </a:p>
          <a:p>
            <a:pPr lvl="1">
              <a:spcBef>
                <a:spcPts val="600"/>
              </a:spcBef>
            </a:pPr>
            <a:r>
              <a:rPr lang="en-US" sz="2000" dirty="0"/>
              <a:t>Voltage threshold to be reduced from 345 kV to 230kv</a:t>
            </a:r>
          </a:p>
          <a:p>
            <a:pPr lvl="2">
              <a:spcBef>
                <a:spcPts val="600"/>
              </a:spcBef>
            </a:pPr>
            <a:r>
              <a:rPr lang="en-US" sz="2000" dirty="0"/>
              <a:t>230 kV prevalent in MISO South</a:t>
            </a:r>
          </a:p>
          <a:p>
            <a:pPr lvl="1">
              <a:spcBef>
                <a:spcPts val="600"/>
              </a:spcBef>
            </a:pPr>
            <a:r>
              <a:rPr lang="en-US" sz="2000" dirty="0"/>
              <a:t>No 20% “postage stamp”</a:t>
            </a:r>
          </a:p>
          <a:p>
            <a:pPr lvl="2">
              <a:spcBef>
                <a:spcPts val="600"/>
              </a:spcBef>
            </a:pPr>
            <a:r>
              <a:rPr lang="en-US" sz="2000" dirty="0"/>
              <a:t>More granular cost allocation</a:t>
            </a:r>
          </a:p>
          <a:p>
            <a:pPr lvl="1">
              <a:spcBef>
                <a:spcPts val="600"/>
              </a:spcBef>
            </a:pPr>
            <a:r>
              <a:rPr lang="en-US" sz="2000" dirty="0"/>
              <a:t>Additional benefit metrics </a:t>
            </a:r>
          </a:p>
          <a:p>
            <a:pPr lvl="1">
              <a:spcBef>
                <a:spcPts val="600"/>
              </a:spcBef>
            </a:pPr>
            <a:r>
              <a:rPr lang="en-US" sz="2000" dirty="0"/>
              <a:t>100-230 kV regional and interregional cost allocation (?)</a:t>
            </a:r>
          </a:p>
          <a:p>
            <a:pPr lvl="2">
              <a:spcBef>
                <a:spcPts val="600"/>
              </a:spcBef>
            </a:pPr>
            <a:r>
              <a:rPr lang="en-US" sz="2000" dirty="0"/>
              <a:t>Regional – “economic other”</a:t>
            </a:r>
          </a:p>
          <a:p>
            <a:pPr lvl="2">
              <a:spcBef>
                <a:spcPts val="600"/>
              </a:spcBef>
            </a:pPr>
            <a:r>
              <a:rPr lang="en-US" sz="2000" dirty="0"/>
              <a:t>Interregional: PJM Docket No. EL13-88; SPP?</a:t>
            </a:r>
          </a:p>
          <a:p>
            <a:pPr>
              <a:spcBef>
                <a:spcPts val="600"/>
              </a:spcBef>
            </a:pPr>
            <a:r>
              <a:rPr lang="en-US" sz="2200" dirty="0"/>
              <a:t>MVPs: No change</a:t>
            </a:r>
          </a:p>
          <a:p>
            <a:pPr marL="0" indent="0">
              <a:spcBef>
                <a:spcPts val="600"/>
              </a:spcBef>
              <a:buNone/>
            </a:pPr>
            <a:endParaRPr lang="en-US" sz="22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3A575A5E-4F31-4762-B393-1D8987598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Highlights of MISO RECB proposal</a:t>
            </a:r>
          </a:p>
        </p:txBody>
      </p:sp>
    </p:spTree>
    <p:extLst>
      <p:ext uri="{BB962C8B-B14F-4D97-AF65-F5344CB8AC3E}">
        <p14:creationId xmlns:p14="http://schemas.microsoft.com/office/powerpoint/2010/main" val="1076330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7AA6CDF3-8D5E-4CF7-8668-56310FDF316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2200" u="sng" dirty="0"/>
              <a:t>Speculation</a:t>
            </a:r>
            <a:r>
              <a:rPr lang="en-US" sz="1200" dirty="0"/>
              <a:t> (Continued)</a:t>
            </a:r>
          </a:p>
          <a:p>
            <a:pPr>
              <a:spcBef>
                <a:spcPts val="600"/>
              </a:spcBef>
            </a:pPr>
            <a:r>
              <a:rPr lang="en-US" sz="2200" dirty="0"/>
              <a:t>Reliability safeguard</a:t>
            </a:r>
          </a:p>
          <a:p>
            <a:pPr lvl="1">
              <a:spcBef>
                <a:spcPts val="600"/>
              </a:spcBef>
            </a:pPr>
            <a:r>
              <a:rPr lang="en-US" sz="2200" dirty="0"/>
              <a:t>Similar to PJM; SPP</a:t>
            </a:r>
          </a:p>
          <a:p>
            <a:pPr lvl="1">
              <a:spcBef>
                <a:spcPts val="600"/>
              </a:spcBef>
            </a:pPr>
            <a:r>
              <a:rPr lang="en-US" sz="2200" dirty="0"/>
              <a:t>Projects with reliability need within three-year “need-by” date exempt from MEP classification</a:t>
            </a:r>
          </a:p>
          <a:p>
            <a:pPr>
              <a:spcBef>
                <a:spcPts val="600"/>
              </a:spcBef>
            </a:pPr>
            <a:r>
              <a:rPr lang="en-US" sz="2200" dirty="0"/>
              <a:t>CAZ revision methodology</a:t>
            </a:r>
          </a:p>
          <a:p>
            <a:pPr lvl="1">
              <a:spcBef>
                <a:spcPts val="600"/>
              </a:spcBef>
            </a:pPr>
            <a:r>
              <a:rPr lang="en-US" sz="2200" dirty="0"/>
              <a:t>MISO and TOs share ability to modify pricing zones</a:t>
            </a:r>
          </a:p>
          <a:p>
            <a:pPr lvl="1">
              <a:spcBef>
                <a:spcPts val="600"/>
              </a:spcBef>
            </a:pPr>
            <a:r>
              <a:rPr lang="en-US" sz="2200" dirty="0"/>
              <a:t>MISO creating procedure, not substantively changing zones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064A35B2-4C47-4DD0-80E9-EB23B7EAC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Highlights of MISO RECB proposal </a:t>
            </a:r>
            <a:r>
              <a:rPr lang="en-US" sz="1600" dirty="0"/>
              <a:t>(Continued)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25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A544A964-FE81-4661-8F17-92F586CEC538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0" y="2152650"/>
            <a:ext cx="12192000" cy="31115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/>
              <a:t>Questions?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2800" dirty="0"/>
          </a:p>
          <a:p>
            <a:pPr marL="0" indent="0" algn="ctr">
              <a:spcBef>
                <a:spcPts val="0"/>
              </a:spcBef>
              <a:buNone/>
            </a:pPr>
            <a:r>
              <a:rPr lang="en-US" sz="2800" dirty="0"/>
              <a:t>Brian C. Drumm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000" dirty="0"/>
              <a:t>Manager, Regulatory Relations &amp; Policy and Associate General Counsel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800" dirty="0">
                <a:solidFill>
                  <a:schemeClr val="accent1"/>
                </a:solidFill>
              </a:rPr>
              <a:t>bdrumm@atcllc.com</a:t>
            </a:r>
          </a:p>
          <a:p>
            <a:pPr marL="0" indent="0" algn="ctr">
              <a:buNone/>
            </a:pPr>
            <a:endParaRPr lang="en-US" sz="2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0AB99219-E7C4-4FEC-9813-9B01F6E3B56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873125"/>
            <a:ext cx="12192000" cy="1069975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Thank You!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B6D9A72-9AED-4393-97D8-1AC254753D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E65F0-E070-4B88-A195-1866295131DA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08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3"/>
          <p:cNvSpPr>
            <a:spLocks noGrp="1"/>
          </p:cNvSpPr>
          <p:nvPr>
            <p:ph sz="quarter" idx="10"/>
          </p:nvPr>
        </p:nvSpPr>
        <p:spPr>
          <a:xfrm>
            <a:off x="609600" y="1737097"/>
            <a:ext cx="10972800" cy="4301394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2200" dirty="0"/>
              <a:t>Creation of a “sister” structure to formally separate development activities from traditional activities within ATC’s service territory</a:t>
            </a:r>
          </a:p>
          <a:p>
            <a:pPr>
              <a:spcBef>
                <a:spcPts val="1200"/>
              </a:spcBef>
            </a:pPr>
            <a:r>
              <a:rPr lang="en-US" sz="2200" dirty="0"/>
              <a:t>Certain investor-owned utility members of ATC created own entity to hold investments outside of the service territory (80% common ownership between ATC and “sister” company)</a:t>
            </a:r>
          </a:p>
          <a:p>
            <a:pPr>
              <a:spcBef>
                <a:spcPts val="1200"/>
              </a:spcBef>
            </a:pPr>
            <a:r>
              <a:rPr lang="en-US" sz="2200" dirty="0"/>
              <a:t>PSCW orders issued 2016</a:t>
            </a:r>
          </a:p>
          <a:p>
            <a:pPr lvl="1">
              <a:spcBef>
                <a:spcPts val="1200"/>
              </a:spcBef>
            </a:pPr>
            <a:r>
              <a:rPr lang="en-US" sz="2000" dirty="0"/>
              <a:t>FERC approval received in 2017</a:t>
            </a:r>
          </a:p>
          <a:p>
            <a:pPr>
              <a:spcBef>
                <a:spcPts val="1200"/>
              </a:spcBef>
            </a:pPr>
            <a:r>
              <a:rPr lang="en-US" sz="2200" dirty="0"/>
              <a:t>ATC Management, Inc. provides services to both ATC and the “sister” entity through PSC-approved services agreement</a:t>
            </a:r>
          </a:p>
          <a:p>
            <a:pPr>
              <a:spcBef>
                <a:spcPts val="1200"/>
              </a:spcBef>
            </a:pPr>
            <a:r>
              <a:rPr lang="en-US" sz="2200" dirty="0"/>
              <a:t>DATC, LLC partnership held through ATC DevCo</a:t>
            </a:r>
          </a:p>
          <a:p>
            <a:pPr lvl="1">
              <a:spcBef>
                <a:spcPts val="1200"/>
              </a:spcBef>
            </a:pPr>
            <a:endParaRPr lang="en-US" sz="2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2017 organizational change</a:t>
            </a:r>
          </a:p>
        </p:txBody>
      </p:sp>
    </p:spTree>
    <p:extLst>
      <p:ext uri="{BB962C8B-B14F-4D97-AF65-F5344CB8AC3E}">
        <p14:creationId xmlns:p14="http://schemas.microsoft.com/office/powerpoint/2010/main" val="3974550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sz="2200" dirty="0"/>
              <a:t>Single focus on the transmission system</a:t>
            </a:r>
          </a:p>
          <a:p>
            <a:pPr lvl="1">
              <a:spcBef>
                <a:spcPts val="600"/>
              </a:spcBef>
            </a:pPr>
            <a:r>
              <a:rPr lang="en-US" sz="2200" dirty="0"/>
              <a:t>No internal competition for resources</a:t>
            </a:r>
          </a:p>
          <a:p>
            <a:pPr lvl="1">
              <a:spcBef>
                <a:spcPts val="600"/>
              </a:spcBef>
            </a:pPr>
            <a:r>
              <a:rPr lang="en-US" sz="2200" dirty="0"/>
              <a:t>Focused on constructing transmission facilities for: </a:t>
            </a:r>
          </a:p>
          <a:p>
            <a:pPr lvl="2">
              <a:spcBef>
                <a:spcPts val="400"/>
              </a:spcBef>
            </a:pPr>
            <a:r>
              <a:rPr lang="en-US" sz="2000" dirty="0"/>
              <a:t>Increasing reliability</a:t>
            </a:r>
          </a:p>
          <a:p>
            <a:pPr lvl="2">
              <a:spcBef>
                <a:spcPts val="400"/>
              </a:spcBef>
            </a:pPr>
            <a:r>
              <a:rPr lang="en-US" sz="2000" dirty="0"/>
              <a:t>Improving access </a:t>
            </a:r>
          </a:p>
          <a:p>
            <a:pPr lvl="2">
              <a:spcBef>
                <a:spcPts val="400"/>
              </a:spcBef>
            </a:pPr>
            <a:r>
              <a:rPr lang="en-US" sz="2000" dirty="0"/>
              <a:t>Improving market efficiency</a:t>
            </a:r>
          </a:p>
          <a:p>
            <a:pPr lvl="2">
              <a:spcBef>
                <a:spcPts val="400"/>
              </a:spcBef>
            </a:pPr>
            <a:r>
              <a:rPr lang="en-US" sz="2000" dirty="0"/>
              <a:t>Interconnecting generation</a:t>
            </a:r>
          </a:p>
          <a:p>
            <a:pPr lvl="2">
              <a:spcBef>
                <a:spcPts val="400"/>
              </a:spcBef>
            </a:pPr>
            <a:r>
              <a:rPr lang="en-US" sz="2000" dirty="0"/>
              <a:t>Fulfilling transmission service requests</a:t>
            </a:r>
          </a:p>
          <a:p>
            <a:pPr lvl="2">
              <a:spcBef>
                <a:spcPts val="400"/>
              </a:spcBef>
            </a:pPr>
            <a:r>
              <a:rPr lang="en-US" sz="2000" dirty="0"/>
              <a:t>Building infrastructure needed to meet public policy mandates</a:t>
            </a:r>
          </a:p>
          <a:p>
            <a:pPr>
              <a:spcBef>
                <a:spcPts val="600"/>
              </a:spcBef>
            </a:pPr>
            <a:r>
              <a:rPr lang="en-US" sz="2200" dirty="0"/>
              <a:t>Transmission costs represent approximately 10 percent of the average customer bill</a:t>
            </a:r>
          </a:p>
          <a:p>
            <a:pPr>
              <a:spcBef>
                <a:spcPts val="600"/>
              </a:spcBef>
            </a:pPr>
            <a:endParaRPr lang="en-US" sz="2200" dirty="0"/>
          </a:p>
          <a:p>
            <a:pPr>
              <a:spcBef>
                <a:spcPts val="600"/>
              </a:spcBef>
            </a:pPr>
            <a:endParaRPr lang="en-US" sz="2200" dirty="0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ATC focus and impact</a:t>
            </a:r>
          </a:p>
        </p:txBody>
      </p:sp>
    </p:spTree>
    <p:extLst>
      <p:ext uri="{BB962C8B-B14F-4D97-AF65-F5344CB8AC3E}">
        <p14:creationId xmlns:p14="http://schemas.microsoft.com/office/powerpoint/2010/main" val="190894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A42BA82B-CE1E-458B-97B3-D8D84B94D86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sz="2200" dirty="0"/>
              <a:t>To </a:t>
            </a:r>
            <a:r>
              <a:rPr lang="en-US" sz="2200" b="1" dirty="0"/>
              <a:t>serve and provide reliable and stable transmission </a:t>
            </a:r>
            <a:r>
              <a:rPr lang="en-US" sz="2200" dirty="0"/>
              <a:t>that meets the needs of our utility customers’ more than five million electricity consumers</a:t>
            </a:r>
          </a:p>
          <a:p>
            <a:pPr>
              <a:spcBef>
                <a:spcPts val="600"/>
              </a:spcBef>
            </a:pPr>
            <a:r>
              <a:rPr lang="en-US" sz="2200" dirty="0"/>
              <a:t>ATC believes that transmission facilities provide the essential infrastructure that facilitates the efficient working of the wholesale power market</a:t>
            </a:r>
          </a:p>
          <a:p>
            <a:pPr lvl="1">
              <a:spcBef>
                <a:spcPts val="600"/>
              </a:spcBef>
            </a:pPr>
            <a:r>
              <a:rPr lang="en-US" sz="2200" dirty="0"/>
              <a:t>The focus for ATC is on</a:t>
            </a:r>
          </a:p>
          <a:p>
            <a:pPr lvl="2">
              <a:spcBef>
                <a:spcPts val="600"/>
              </a:spcBef>
            </a:pPr>
            <a:r>
              <a:rPr lang="en-US" sz="2200" dirty="0"/>
              <a:t>planning</a:t>
            </a:r>
          </a:p>
          <a:p>
            <a:pPr lvl="2">
              <a:spcBef>
                <a:spcPts val="600"/>
              </a:spcBef>
            </a:pPr>
            <a:r>
              <a:rPr lang="en-US" sz="2200" dirty="0"/>
              <a:t>operating</a:t>
            </a:r>
          </a:p>
          <a:p>
            <a:pPr lvl="2">
              <a:spcBef>
                <a:spcPts val="600"/>
              </a:spcBef>
            </a:pPr>
            <a:r>
              <a:rPr lang="en-US" sz="2200" dirty="0"/>
              <a:t>building</a:t>
            </a:r>
          </a:p>
          <a:p>
            <a:pPr lvl="2">
              <a:spcBef>
                <a:spcPts val="600"/>
              </a:spcBef>
            </a:pPr>
            <a:r>
              <a:rPr lang="en-US" sz="2200" dirty="0"/>
              <a:t>maintaining and</a:t>
            </a:r>
          </a:p>
          <a:p>
            <a:pPr lvl="2">
              <a:spcBef>
                <a:spcPts val="600"/>
              </a:spcBef>
            </a:pPr>
            <a:r>
              <a:rPr lang="en-US" sz="2200" dirty="0"/>
              <a:t>owning the transmission system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18777BE4-38C4-41BF-8A88-27A7FE1E0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ATC obligation</a:t>
            </a:r>
          </a:p>
        </p:txBody>
      </p:sp>
    </p:spTree>
    <p:extLst>
      <p:ext uri="{BB962C8B-B14F-4D97-AF65-F5344CB8AC3E}">
        <p14:creationId xmlns:p14="http://schemas.microsoft.com/office/powerpoint/2010/main" val="1453926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900"/>
              </a:spcBef>
            </a:pPr>
            <a:r>
              <a:rPr lang="en-US" sz="2200" dirty="0"/>
              <a:t>ATC uses the zone approach to transmission planning assessment, while employing a multi-level planning concept</a:t>
            </a:r>
          </a:p>
          <a:p>
            <a:pPr lvl="1">
              <a:spcBef>
                <a:spcPts val="900"/>
              </a:spcBef>
            </a:pPr>
            <a:r>
              <a:rPr lang="en-US" sz="2200" dirty="0"/>
              <a:t>The zone approach develops plans that consider all of the multi-level characteristics of ATC’s pricing zone, such as:</a:t>
            </a:r>
          </a:p>
          <a:p>
            <a:pPr lvl="2">
              <a:spcBef>
                <a:spcPts val="900"/>
              </a:spcBef>
            </a:pPr>
            <a:r>
              <a:rPr lang="en-US" sz="2200" dirty="0"/>
              <a:t>Needs</a:t>
            </a:r>
          </a:p>
          <a:p>
            <a:pPr lvl="3">
              <a:spcBef>
                <a:spcPts val="900"/>
              </a:spcBef>
            </a:pPr>
            <a:r>
              <a:rPr lang="en-US" sz="2200" dirty="0"/>
              <a:t>existing and new load</a:t>
            </a:r>
          </a:p>
          <a:p>
            <a:pPr lvl="2">
              <a:spcBef>
                <a:spcPts val="900"/>
              </a:spcBef>
            </a:pPr>
            <a:r>
              <a:rPr lang="en-US" sz="2200" dirty="0"/>
              <a:t>Limitation</a:t>
            </a:r>
          </a:p>
          <a:p>
            <a:pPr lvl="3">
              <a:spcBef>
                <a:spcPts val="900"/>
              </a:spcBef>
            </a:pPr>
            <a:r>
              <a:rPr lang="en-US" sz="2200" dirty="0"/>
              <a:t>performance of the transmission system</a:t>
            </a:r>
          </a:p>
          <a:p>
            <a:pPr lvl="2">
              <a:spcBef>
                <a:spcPts val="900"/>
              </a:spcBef>
            </a:pPr>
            <a:r>
              <a:rPr lang="en-US" sz="2200" dirty="0"/>
              <a:t>Developments</a:t>
            </a:r>
          </a:p>
          <a:p>
            <a:pPr lvl="3">
              <a:spcBef>
                <a:spcPts val="900"/>
              </a:spcBef>
            </a:pPr>
            <a:r>
              <a:rPr lang="en-US" sz="2200" dirty="0"/>
              <a:t>existing and new generation</a:t>
            </a:r>
          </a:p>
          <a:p>
            <a:pPr>
              <a:spcBef>
                <a:spcPts val="900"/>
              </a:spcBef>
            </a:pPr>
            <a:endParaRPr lang="en-US" sz="2200" dirty="0"/>
          </a:p>
          <a:p>
            <a:pPr>
              <a:spcBef>
                <a:spcPts val="900"/>
              </a:spcBef>
            </a:pPr>
            <a:endParaRPr lang="en-US" sz="2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ATC planning process</a:t>
            </a:r>
          </a:p>
        </p:txBody>
      </p:sp>
    </p:spTree>
    <p:extLst>
      <p:ext uri="{BB962C8B-B14F-4D97-AF65-F5344CB8AC3E}">
        <p14:creationId xmlns:p14="http://schemas.microsoft.com/office/powerpoint/2010/main" val="2347838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sz="2200" dirty="0"/>
              <a:t>Transmission projects are proposed to address reliability, economic efficiency,</a:t>
            </a:r>
            <a:br>
              <a:rPr lang="en-US" sz="2200" dirty="0"/>
            </a:br>
            <a:r>
              <a:rPr lang="en-US" sz="2200" dirty="0"/>
              <a:t>multi-benefit, and public policy issues</a:t>
            </a:r>
          </a:p>
          <a:p>
            <a:pPr>
              <a:spcBef>
                <a:spcPts val="1800"/>
              </a:spcBef>
            </a:pPr>
            <a:r>
              <a:rPr lang="en-US" sz="2200" dirty="0"/>
              <a:t>ATC continues to participate in a variety of efforts to address regional and inter‑regional planning initiatives designed to maintain a reliable system and</a:t>
            </a:r>
            <a:br>
              <a:rPr lang="en-US" sz="2200" dirty="0"/>
            </a:br>
            <a:r>
              <a:rPr lang="en-US" sz="2200" dirty="0"/>
              <a:t>capture economic benefits in a dynamic energy marketplace</a:t>
            </a:r>
          </a:p>
          <a:p>
            <a:pPr>
              <a:spcBef>
                <a:spcPts val="1800"/>
              </a:spcBef>
            </a:pPr>
            <a:endParaRPr lang="en-US" sz="2200" dirty="0"/>
          </a:p>
          <a:p>
            <a:pPr>
              <a:spcBef>
                <a:spcPts val="1800"/>
              </a:spcBef>
            </a:pPr>
            <a:endParaRPr lang="en-US" sz="2200" dirty="0"/>
          </a:p>
          <a:p>
            <a:pPr>
              <a:spcBef>
                <a:spcPts val="1800"/>
              </a:spcBef>
            </a:pPr>
            <a:endParaRPr lang="en-US" sz="2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ATC planning process </a:t>
            </a:r>
            <a:r>
              <a:rPr lang="en-US" sz="1600" dirty="0"/>
              <a:t>(Continued)</a:t>
            </a:r>
          </a:p>
        </p:txBody>
      </p:sp>
    </p:spTree>
    <p:extLst>
      <p:ext uri="{BB962C8B-B14F-4D97-AF65-F5344CB8AC3E}">
        <p14:creationId xmlns:p14="http://schemas.microsoft.com/office/powerpoint/2010/main" val="1582509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550" y="1745987"/>
            <a:ext cx="8180952" cy="42761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2017 ten-year assessment </a:t>
            </a:r>
            <a:r>
              <a:rPr lang="en-US" sz="1400" dirty="0"/>
              <a:t>($Billions)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E65F0-E070-4B88-A195-1866295131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D8B1C07-44F2-420A-8A2E-7D6E735175F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925464" y="1897811"/>
            <a:ext cx="2771955" cy="4194751"/>
          </a:xfrm>
        </p:spPr>
        <p:txBody>
          <a:bodyPr>
            <a:normAutofit/>
          </a:bodyPr>
          <a:lstStyle/>
          <a:p>
            <a:pPr marL="228600" indent="-228600">
              <a:lnSpc>
                <a:spcPct val="110000"/>
              </a:lnSpc>
              <a:spcBef>
                <a:spcPts val="2400"/>
              </a:spcBef>
              <a:buFont typeface="Arial" pitchFamily="34" charset="0"/>
              <a:buChar char="•"/>
            </a:pPr>
            <a:r>
              <a:rPr lang="en-US" sz="1600" dirty="0"/>
              <a:t>For more information on major ATC capital projects, go to</a:t>
            </a:r>
            <a:br>
              <a:rPr lang="en-US" sz="1600" dirty="0"/>
            </a:br>
            <a:r>
              <a:rPr lang="en-US" sz="1600" kern="0" dirty="0">
                <a:hlinkClick r:id="rId3"/>
              </a:rPr>
              <a:t>www.atc-projects.com</a:t>
            </a:r>
            <a:endParaRPr lang="en-US" sz="1600" kern="0" dirty="0"/>
          </a:p>
          <a:p>
            <a:pPr marL="228600" indent="-228600">
              <a:lnSpc>
                <a:spcPct val="110000"/>
              </a:lnSpc>
              <a:spcBef>
                <a:spcPts val="2400"/>
              </a:spcBef>
              <a:buFont typeface="Arial" pitchFamily="34" charset="0"/>
              <a:buChar char="•"/>
            </a:pPr>
            <a:r>
              <a:rPr lang="en-US" sz="1600" dirty="0"/>
              <a:t>To view ATC’s ten-year transmission system assessment plan, go to </a:t>
            </a:r>
            <a:r>
              <a:rPr lang="en-US" sz="1600" kern="0" dirty="0">
                <a:hlinkClick r:id="rId4"/>
              </a:rPr>
              <a:t>www.atc10yearplan.com</a:t>
            </a:r>
            <a:endParaRPr lang="en-US" sz="1600" kern="0" dirty="0"/>
          </a:p>
          <a:p>
            <a:pPr marL="228600" indent="-228600">
              <a:lnSpc>
                <a:spcPct val="110000"/>
              </a:lnSpc>
              <a:spcBef>
                <a:spcPts val="2400"/>
              </a:spcBef>
              <a:buFont typeface="Arial" pitchFamily="34" charset="0"/>
              <a:buChar char="•"/>
            </a:pPr>
            <a:r>
              <a:rPr lang="en-US" sz="1600" kern="0" dirty="0"/>
              <a:t>NARA refers to the Northern Area Reliability Assessment</a:t>
            </a:r>
          </a:p>
        </p:txBody>
      </p:sp>
    </p:spTree>
    <p:extLst>
      <p:ext uri="{BB962C8B-B14F-4D97-AF65-F5344CB8AC3E}">
        <p14:creationId xmlns:p14="http://schemas.microsoft.com/office/powerpoint/2010/main" val="263467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ATC Wide Screen Forma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ATC Presentation Wide Screen Format.potx" id="{ADF71B58-B270-40EB-892C-3045B4946701}" vid="{2367E9B0-BBC0-4902-AE2C-00A0E5B4A68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customXsn xmlns="http://schemas.microsoft.com/office/2006/metadata/customXsn">
  <xsnLocation/>
  <cached>True</cached>
  <openByDefault>False</openByDefault>
  <xsnScope/>
</customXsn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PowerLine Document" ma:contentTypeID="0x0101003D97F64679EA994AB26EFB393F389BDA00A3567E9CF8F71541B68D5280A3A04115" ma:contentTypeVersion="8" ma:contentTypeDescription="Create a new PowerLine document." ma:contentTypeScope="" ma:versionID="f78bf321d8c308ab0b70d0de396b937a">
  <xsd:schema xmlns:xsd="http://www.w3.org/2001/XMLSchema" xmlns:xs="http://www.w3.org/2001/XMLSchema" xmlns:p="http://schemas.microsoft.com/office/2006/metadata/properties" xmlns:ns2="a47b62ba-3fe1-43de-b086-d08e0b3cb293" xmlns:ns3="eb33e892-bbfd-4889-9db6-52e4846d5a52" xmlns:ns4="50604c07-8b48-47d3-a96b-578c69e54722" targetNamespace="http://schemas.microsoft.com/office/2006/metadata/properties" ma:root="true" ma:fieldsID="a9c6d78ac6876ae0c32650a2a9a7a380" ns2:_="" ns3:_="" ns4:_="">
    <xsd:import namespace="a47b62ba-3fe1-43de-b086-d08e0b3cb293"/>
    <xsd:import namespace="eb33e892-bbfd-4889-9db6-52e4846d5a52"/>
    <xsd:import namespace="50604c07-8b48-47d3-a96b-578c69e54722"/>
    <xsd:element name="properties">
      <xsd:complexType>
        <xsd:sequence>
          <xsd:element name="documentManagement">
            <xsd:complexType>
              <xsd:all>
                <xsd:element ref="ns2:PowerLine" minOccurs="0"/>
                <xsd:element ref="ns3:Expired_x003f_" minOccurs="0"/>
                <xsd:element ref="ns4:c9086de50767453cba4e048ad3c1b7ca" minOccurs="0"/>
                <xsd:element ref="ns4:TaxCatchAll" minOccurs="0"/>
                <xsd:element ref="ns4:TaxCatchAllLabel" minOccurs="0"/>
                <xsd:element ref="ns4:j1b08a4bc5754cc6b14592c95ab7685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7b62ba-3fe1-43de-b086-d08e0b3cb293" elementFormDefault="qualified">
    <xsd:import namespace="http://schemas.microsoft.com/office/2006/documentManagement/types"/>
    <xsd:import namespace="http://schemas.microsoft.com/office/infopath/2007/PartnerControls"/>
    <xsd:element name="PowerLine" ma:index="3" nillable="true" ma:displayName="Intranet / PowerLine Location" ma:description="Location where this document is posted on ATC's intranet." ma:internalName="PowerLine" ma:readOnly="fals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33e892-bbfd-4889-9db6-52e4846d5a52" elementFormDefault="qualified">
    <xsd:import namespace="http://schemas.microsoft.com/office/2006/documentManagement/types"/>
    <xsd:import namespace="http://schemas.microsoft.com/office/infopath/2007/PartnerControls"/>
    <xsd:element name="Expired_x003f_" ma:index="10" nillable="true" ma:displayName="Expired?" ma:default="0" ma:description="Indicates when a document is removed from the PowerLine site." ma:internalName="Expired_x003F_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604c07-8b48-47d3-a96b-578c69e54722" elementFormDefault="qualified">
    <xsd:import namespace="http://schemas.microsoft.com/office/2006/documentManagement/types"/>
    <xsd:import namespace="http://schemas.microsoft.com/office/infopath/2007/PartnerControls"/>
    <xsd:element name="c9086de50767453cba4e048ad3c1b7ca" ma:index="11" nillable="true" ma:taxonomy="true" ma:internalName="c9086de50767453cba4e048ad3c1b7ca" ma:taxonomyFieldName="DocGroup" ma:displayName="Document Group" ma:default="" ma:fieldId="{c9086de5-0767-453c-ba4e-048ad3c1b7ca}" ma:sspId="e16f72a2-70c6-48fb-bed6-bfff0987a3e8" ma:termSetId="9f164d4b-3622-4a4f-b800-cd1bf3d00b8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2" nillable="true" ma:displayName="Taxonomy Catch All Column" ma:hidden="true" ma:list="{7148b7a2-9fc7-4154-84af-ee8c256802ad}" ma:internalName="TaxCatchAll" ma:showField="CatchAllData" ma:web="43b0ae2f-aa5d-4f38-b353-931a8995444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3" nillable="true" ma:displayName="Taxonomy Catch All Column1" ma:hidden="true" ma:list="{7148b7a2-9fc7-4154-84af-ee8c256802ad}" ma:internalName="TaxCatchAllLabel" ma:readOnly="true" ma:showField="CatchAllDataLabel" ma:web="43b0ae2f-aa5d-4f38-b353-931a8995444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j1b08a4bc5754cc6b14592c95ab7685a" ma:index="15" nillable="true" ma:taxonomy="true" ma:internalName="j1b08a4bc5754cc6b14592c95ab7685a" ma:taxonomyFieldName="DocOwner" ma:displayName="Document Owner" ma:default="" ma:fieldId="{31b08a4b-c575-4cc6-b145-92c95ab7685a}" ma:sspId="e16f72a2-70c6-48fb-bed6-bfff0987a3e8" ma:termSetId="c0aa7ad7-c657-4605-97dd-557110db562a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1" ma:displayName="Title"/>
        <xsd:element ref="dc:subject" minOccurs="0" maxOccurs="1"/>
        <xsd:element ref="dc:description" minOccurs="0" maxOccurs="1" ma:index="2" ma:displayName="Comments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xpired_x003f_ xmlns="eb33e892-bbfd-4889-9db6-52e4846d5a52">false</Expired_x003f_>
    <j1b08a4bc5754cc6b14592c95ab7685a xmlns="50604c07-8b48-47d3-a96b-578c69e54722">
      <Terms xmlns="http://schemas.microsoft.com/office/infopath/2007/PartnerControls">
        <TermInfo xmlns="http://schemas.microsoft.com/office/infopath/2007/PartnerControls">
          <TermName>Corporate Communications</TermName>
          <TermId>da375d08-6db4-4fd7-88eb-bf26144a7ada</TermId>
        </TermInfo>
      </Terms>
    </j1b08a4bc5754cc6b14592c95ab7685a>
    <c9086de50767453cba4e048ad3c1b7ca xmlns="50604c07-8b48-47d3-a96b-578c69e54722">
      <Terms xmlns="http://schemas.microsoft.com/office/infopath/2007/PartnerControls">
        <TermInfo xmlns="http://schemas.microsoft.com/office/infopath/2007/PartnerControls">
          <TermName>Template</TermName>
          <TermId>0fe3b36a-0556-42cf-8a94-a6ddd8a3eb6d</TermId>
        </TermInfo>
      </Terms>
    </c9086de50767453cba4e048ad3c1b7ca>
    <TaxCatchAll xmlns="50604c07-8b48-47d3-a96b-578c69e54722">
      <Value>18</Value>
      <Value>36</Value>
    </TaxCatchAll>
    <PowerLine xmlns="a47b62ba-3fe1-43de-b086-d08e0b3cb293" xsi:nil="true"/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?mso-contentType ?>
<SharedContentType xmlns="Microsoft.SharePoint.Taxonomy.ContentTypeSync" SourceId="e16f72a2-70c6-48fb-bed6-bfff0987a3e8" ContentTypeId="0x01" PreviousValue="false"/>
</file>

<file path=customXml/itemProps1.xml><?xml version="1.0" encoding="utf-8"?>
<ds:datastoreItem xmlns:ds="http://schemas.openxmlformats.org/officeDocument/2006/customXml" ds:itemID="{D2E2AEC6-E2A5-4C48-B82B-A3C930EFE034}">
  <ds:schemaRefs>
    <ds:schemaRef ds:uri="http://schemas.microsoft.com/office/2006/metadata/customXsn"/>
  </ds:schemaRefs>
</ds:datastoreItem>
</file>

<file path=customXml/itemProps2.xml><?xml version="1.0" encoding="utf-8"?>
<ds:datastoreItem xmlns:ds="http://schemas.openxmlformats.org/officeDocument/2006/customXml" ds:itemID="{2DB3E04C-9910-416A-B459-CC6D69F9CDE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7b62ba-3fe1-43de-b086-d08e0b3cb293"/>
    <ds:schemaRef ds:uri="eb33e892-bbfd-4889-9db6-52e4846d5a52"/>
    <ds:schemaRef ds:uri="50604c07-8b48-47d3-a96b-578c69e5472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8D31373-B518-4FA9-8180-851829057BF9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a47b62ba-3fe1-43de-b086-d08e0b3cb293"/>
    <ds:schemaRef ds:uri="eb33e892-bbfd-4889-9db6-52e4846d5a52"/>
    <ds:schemaRef ds:uri="http://purl.org/dc/terms/"/>
    <ds:schemaRef ds:uri="50604c07-8b48-47d3-a96b-578c69e54722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D5E49912-7ACF-4D6B-A842-DB8A9EEE7E3C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D611C7F8-1730-4838-9A86-B5473A06B7C2}">
  <ds:schemaRefs>
    <ds:schemaRef ds:uri="Microsoft.SharePoint.Taxonomy.ContentTypeSyn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ATC Presentation Wide Screen Format</Template>
  <TotalTime>270</TotalTime>
  <Words>2057</Words>
  <Application>Microsoft Macintosh PowerPoint</Application>
  <PresentationFormat>Custom</PresentationFormat>
  <Paragraphs>264</Paragraphs>
  <Slides>33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ATC Wide Screen Format</vt:lpstr>
      <vt:lpstr>Worksheet</vt:lpstr>
      <vt:lpstr>Projects and Policy Issues Update</vt:lpstr>
      <vt:lpstr>Who am I?</vt:lpstr>
      <vt:lpstr>ATC – The Incumbent Transmission Owner</vt:lpstr>
      <vt:lpstr>2017 organizational change</vt:lpstr>
      <vt:lpstr>The ATC focus and impact</vt:lpstr>
      <vt:lpstr>The ATC obligation</vt:lpstr>
      <vt:lpstr>The ATC planning process</vt:lpstr>
      <vt:lpstr>The ATC planning process (Continued)</vt:lpstr>
      <vt:lpstr>2017 ten-year assessment ($Billions)</vt:lpstr>
      <vt:lpstr>MISO planning process</vt:lpstr>
      <vt:lpstr>Attachment FF of the MISO tariff</vt:lpstr>
      <vt:lpstr>ATC MTEP 17 projects</vt:lpstr>
      <vt:lpstr>Major projects over $100M ($Millions)</vt:lpstr>
      <vt:lpstr>Bay Lake</vt:lpstr>
      <vt:lpstr>Badger Coulee </vt:lpstr>
      <vt:lpstr>Badger Coulee </vt:lpstr>
      <vt:lpstr>Cardinal-Hickory Creek </vt:lpstr>
      <vt:lpstr>Mount Pleasant Tech interconnection</vt:lpstr>
      <vt:lpstr>Mount Pleasant Tech interconnection (Continued)</vt:lpstr>
      <vt:lpstr>2017 Network Revenue Requirement  Actual vs. Billed (in thousands)</vt:lpstr>
      <vt:lpstr>Status of ROE complaints</vt:lpstr>
      <vt:lpstr>2017 tax cuts and jobs act</vt:lpstr>
      <vt:lpstr>2017 tax cuts and jobs act (Continued)</vt:lpstr>
      <vt:lpstr>FERC grid resilience proceeding</vt:lpstr>
      <vt:lpstr>FERC grid resilience proceeding (Continued)</vt:lpstr>
      <vt:lpstr>Order No. 1000 – MISO timeline</vt:lpstr>
      <vt:lpstr> Order No. 1000 - May 10, 2018 U.S. House of Representatives Subcommittee on Energy Hearing </vt:lpstr>
      <vt:lpstr>Order No. 1000</vt:lpstr>
      <vt:lpstr>MISO RECB</vt:lpstr>
      <vt:lpstr>MISO RECB (Continued)</vt:lpstr>
      <vt:lpstr>Highlights of MISO RECB proposal</vt:lpstr>
      <vt:lpstr>Highlights of MISO RECB proposal (Continued)</vt:lpstr>
      <vt:lpstr>Thank You!</vt:lpstr>
    </vt:vector>
  </TitlesOfParts>
  <Company>American Transmission Co.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Projects and Policy Issues Update</dc:title>
  <dc:creator>Robinson, Kathi</dc:creator>
  <cp:keywords>Wide Screen Format</cp:keywords>
  <cp:lastModifiedBy>Todd Stuart</cp:lastModifiedBy>
  <cp:revision>21</cp:revision>
  <cp:lastPrinted>2016-06-02T14:04:58Z</cp:lastPrinted>
  <dcterms:created xsi:type="dcterms:W3CDTF">2018-06-05T13:01:46Z</dcterms:created>
  <dcterms:modified xsi:type="dcterms:W3CDTF">2018-06-05T21:55:40Z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0x0101003D97F64679EA994AB26EFB393F389BDA00A3567E9CF8F71541B68D5280A3A04115</vt:lpwstr>
  </property>
  <property fmtid="{D5CDD505-2E9C-101B-9397-08002B2CF9AE}" pid="3" name="DocOwner">
    <vt:lpwstr>36;#Corporate Communications|da375d08-6db4-4fd7-88eb-bf26144a7ada</vt:lpwstr>
  </property>
  <property fmtid="{D5CDD505-2E9C-101B-9397-08002B2CF9AE}" pid="4" name="DocGroup">
    <vt:lpwstr>18;#Template|0fe3b36a-0556-42cf-8a94-a6ddd8a3eb6d</vt:lpwstr>
  </property>
</Properties>
</file>