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5"/>
  </p:sldMasterIdLst>
  <p:notesMasterIdLst>
    <p:notesMasterId r:id="rId36"/>
  </p:notesMasterIdLst>
  <p:sldIdLst>
    <p:sldId id="344" r:id="rId6"/>
    <p:sldId id="345" r:id="rId7"/>
    <p:sldId id="348" r:id="rId8"/>
    <p:sldId id="349" r:id="rId9"/>
    <p:sldId id="350" r:id="rId10"/>
    <p:sldId id="351" r:id="rId11"/>
    <p:sldId id="352" r:id="rId12"/>
    <p:sldId id="354" r:id="rId13"/>
    <p:sldId id="355" r:id="rId14"/>
    <p:sldId id="357" r:id="rId15"/>
    <p:sldId id="359" r:id="rId16"/>
    <p:sldId id="361" r:id="rId17"/>
    <p:sldId id="362" r:id="rId18"/>
    <p:sldId id="363" r:id="rId19"/>
    <p:sldId id="364" r:id="rId20"/>
    <p:sldId id="365" r:id="rId21"/>
    <p:sldId id="376" r:id="rId22"/>
    <p:sldId id="377" r:id="rId23"/>
    <p:sldId id="379" r:id="rId24"/>
    <p:sldId id="380" r:id="rId25"/>
    <p:sldId id="382" r:id="rId26"/>
    <p:sldId id="367" r:id="rId27"/>
    <p:sldId id="336" r:id="rId28"/>
    <p:sldId id="337" r:id="rId29"/>
    <p:sldId id="335" r:id="rId30"/>
    <p:sldId id="338" r:id="rId31"/>
    <p:sldId id="342" r:id="rId32"/>
    <p:sldId id="339" r:id="rId33"/>
    <p:sldId id="341" r:id="rId34"/>
    <p:sldId id="375" r:id="rId3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aedel, Katie - DNR" initials="PK-D"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4356" autoAdjust="0"/>
  </p:normalViewPr>
  <p:slideViewPr>
    <p:cSldViewPr snapToGrid="0">
      <p:cViewPr varScale="1">
        <p:scale>
          <a:sx n="68" d="100"/>
          <a:sy n="68" d="100"/>
        </p:scale>
        <p:origin x="-1128" y="-1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notesMaster" Target="notesMasters/notesMaster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printerSettings" Target="printerSettings/printerSettings1.bin"/><Relationship Id="rId38" Type="http://schemas.openxmlformats.org/officeDocument/2006/relationships/commentAuthors" Target="commentAuthors.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D320AAF-F1CB-45E5-BC33-B3E62333DCDA}" type="datetimeFigureOut">
              <a:rPr lang="en-US" smtClean="0"/>
              <a:t>3/6/18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8A92FBC-A57E-4207-8A64-166CC1D17937}" type="slidenum">
              <a:rPr lang="en-US" smtClean="0"/>
              <a:t>‹#›</a:t>
            </a:fld>
            <a:endParaRPr lang="en-US" dirty="0"/>
          </a:p>
        </p:txBody>
      </p:sp>
    </p:spTree>
    <p:extLst>
      <p:ext uri="{BB962C8B-B14F-4D97-AF65-F5344CB8AC3E}">
        <p14:creationId xmlns:p14="http://schemas.microsoft.com/office/powerpoint/2010/main" val="2768882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947401-2F05-484A-9DB8-D1C99C898528}" type="slidenum">
              <a:rPr lang="en-US" smtClean="0"/>
              <a:pPr>
                <a:defRPr/>
              </a:pPr>
              <a:t>1</a:t>
            </a:fld>
            <a:endParaRPr lang="en-US" dirty="0"/>
          </a:p>
        </p:txBody>
      </p:sp>
    </p:spTree>
    <p:extLst>
      <p:ext uri="{BB962C8B-B14F-4D97-AF65-F5344CB8AC3E}">
        <p14:creationId xmlns:p14="http://schemas.microsoft.com/office/powerpoint/2010/main" val="2793185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31774">
              <a:defRPr/>
            </a:pPr>
            <a:fld id="{EE8B70A4-4F77-4D70-8354-282E03B5DD23}" type="slidenum">
              <a:rPr lang="en-US">
                <a:solidFill>
                  <a:prstClr val="black"/>
                </a:solidFill>
                <a:latin typeface="Calibri"/>
              </a:rPr>
              <a:pPr defTabSz="931774">
                <a:defRPr/>
              </a:pPr>
              <a:t>10</a:t>
            </a:fld>
            <a:endParaRPr lang="en-US" dirty="0">
              <a:solidFill>
                <a:prstClr val="black"/>
              </a:solidFill>
              <a:latin typeface="Calibri"/>
            </a:endParaRPr>
          </a:p>
        </p:txBody>
      </p:sp>
    </p:spTree>
    <p:extLst>
      <p:ext uri="{BB962C8B-B14F-4D97-AF65-F5344CB8AC3E}">
        <p14:creationId xmlns:p14="http://schemas.microsoft.com/office/powerpoint/2010/main" val="774559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40594" lvl="1" indent="-174708">
              <a:buFontTx/>
              <a:buChar char="-"/>
            </a:pPr>
            <a:endParaRPr lang="en-US" baseline="0" dirty="0"/>
          </a:p>
        </p:txBody>
      </p:sp>
      <p:sp>
        <p:nvSpPr>
          <p:cNvPr id="61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51" indent="-291173" eaLnBrk="0" hangingPunct="0">
              <a:defRPr>
                <a:solidFill>
                  <a:schemeClr val="tx1"/>
                </a:solidFill>
                <a:latin typeface="Arial" charset="0"/>
              </a:defRPr>
            </a:lvl2pPr>
            <a:lvl3pPr marL="1164694" indent="-232939" eaLnBrk="0" hangingPunct="0">
              <a:defRPr>
                <a:solidFill>
                  <a:schemeClr val="tx1"/>
                </a:solidFill>
                <a:latin typeface="Arial" charset="0"/>
              </a:defRPr>
            </a:lvl3pPr>
            <a:lvl4pPr marL="1630571" indent="-232939" eaLnBrk="0" hangingPunct="0">
              <a:defRPr>
                <a:solidFill>
                  <a:schemeClr val="tx1"/>
                </a:solidFill>
                <a:latin typeface="Arial" charset="0"/>
              </a:defRPr>
            </a:lvl4pPr>
            <a:lvl5pPr marL="2096449" indent="-232939" eaLnBrk="0" hangingPunct="0">
              <a:defRPr>
                <a:solidFill>
                  <a:schemeClr val="tx1"/>
                </a:solidFill>
                <a:latin typeface="Arial" charset="0"/>
              </a:defRPr>
            </a:lvl5pPr>
            <a:lvl6pPr marL="2562326" indent="-232939" eaLnBrk="0" fontAlgn="base" hangingPunct="0">
              <a:spcBef>
                <a:spcPct val="0"/>
              </a:spcBef>
              <a:spcAft>
                <a:spcPct val="0"/>
              </a:spcAft>
              <a:defRPr>
                <a:solidFill>
                  <a:schemeClr val="tx1"/>
                </a:solidFill>
                <a:latin typeface="Arial" charset="0"/>
              </a:defRPr>
            </a:lvl6pPr>
            <a:lvl7pPr marL="3028204" indent="-232939" eaLnBrk="0" fontAlgn="base" hangingPunct="0">
              <a:spcBef>
                <a:spcPct val="0"/>
              </a:spcBef>
              <a:spcAft>
                <a:spcPct val="0"/>
              </a:spcAft>
              <a:defRPr>
                <a:solidFill>
                  <a:schemeClr val="tx1"/>
                </a:solidFill>
                <a:latin typeface="Arial" charset="0"/>
              </a:defRPr>
            </a:lvl7pPr>
            <a:lvl8pPr marL="3494082" indent="-232939" eaLnBrk="0" fontAlgn="base" hangingPunct="0">
              <a:spcBef>
                <a:spcPct val="0"/>
              </a:spcBef>
              <a:spcAft>
                <a:spcPct val="0"/>
              </a:spcAft>
              <a:defRPr>
                <a:solidFill>
                  <a:schemeClr val="tx1"/>
                </a:solidFill>
                <a:latin typeface="Arial" charset="0"/>
              </a:defRPr>
            </a:lvl8pPr>
            <a:lvl9pPr marL="3959958" indent="-232939" eaLnBrk="0" fontAlgn="base" hangingPunct="0">
              <a:spcBef>
                <a:spcPct val="0"/>
              </a:spcBef>
              <a:spcAft>
                <a:spcPct val="0"/>
              </a:spcAft>
              <a:defRPr>
                <a:solidFill>
                  <a:schemeClr val="tx1"/>
                </a:solidFill>
                <a:latin typeface="Arial" charset="0"/>
              </a:defRPr>
            </a:lvl9pPr>
          </a:lstStyle>
          <a:p>
            <a:pPr eaLnBrk="1" hangingPunct="1">
              <a:defRPr/>
            </a:pPr>
            <a:fld id="{2F078243-AA34-40A1-BC11-8E69F48AFAD1}" type="slidenum">
              <a:rPr lang="en-US" smtClean="0">
                <a:solidFill>
                  <a:prstClr val="black"/>
                </a:solidFill>
              </a:rPr>
              <a:pPr eaLnBrk="1" hangingPunct="1">
                <a:defRPr/>
              </a:pPr>
              <a:t>11</a:t>
            </a:fld>
            <a:endParaRPr lang="en-US" dirty="0">
              <a:solidFill>
                <a:prstClr val="black"/>
              </a:solidFill>
            </a:endParaRPr>
          </a:p>
        </p:txBody>
      </p:sp>
    </p:spTree>
    <p:extLst>
      <p:ext uri="{BB962C8B-B14F-4D97-AF65-F5344CB8AC3E}">
        <p14:creationId xmlns:p14="http://schemas.microsoft.com/office/powerpoint/2010/main" val="2786282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6C10F-9370-47F7-BB72-8A5CB716E2F8}" type="slidenum">
              <a:rPr lang="en-US" smtClean="0"/>
              <a:t>12</a:t>
            </a:fld>
            <a:endParaRPr lang="en-US" dirty="0"/>
          </a:p>
        </p:txBody>
      </p:sp>
    </p:spTree>
    <p:extLst>
      <p:ext uri="{BB962C8B-B14F-4D97-AF65-F5344CB8AC3E}">
        <p14:creationId xmlns:p14="http://schemas.microsoft.com/office/powerpoint/2010/main" val="2244562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1556C10F-9370-47F7-BB72-8A5CB716E2F8}" type="slidenum">
              <a:rPr lang="en-US" smtClean="0"/>
              <a:t>13</a:t>
            </a:fld>
            <a:endParaRPr lang="en-US" dirty="0"/>
          </a:p>
        </p:txBody>
      </p:sp>
    </p:spTree>
    <p:extLst>
      <p:ext uri="{BB962C8B-B14F-4D97-AF65-F5344CB8AC3E}">
        <p14:creationId xmlns:p14="http://schemas.microsoft.com/office/powerpoint/2010/main" val="3410997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6C10F-9370-47F7-BB72-8A5CB716E2F8}" type="slidenum">
              <a:rPr lang="en-US" smtClean="0"/>
              <a:t>14</a:t>
            </a:fld>
            <a:endParaRPr lang="en-US" dirty="0"/>
          </a:p>
        </p:txBody>
      </p:sp>
    </p:spTree>
    <p:extLst>
      <p:ext uri="{BB962C8B-B14F-4D97-AF65-F5344CB8AC3E}">
        <p14:creationId xmlns:p14="http://schemas.microsoft.com/office/powerpoint/2010/main" val="2002087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6C10F-9370-47F7-BB72-8A5CB716E2F8}" type="slidenum">
              <a:rPr lang="en-US" smtClean="0"/>
              <a:t>15</a:t>
            </a:fld>
            <a:endParaRPr lang="en-US" dirty="0"/>
          </a:p>
        </p:txBody>
      </p:sp>
    </p:spTree>
    <p:extLst>
      <p:ext uri="{BB962C8B-B14F-4D97-AF65-F5344CB8AC3E}">
        <p14:creationId xmlns:p14="http://schemas.microsoft.com/office/powerpoint/2010/main" val="3848669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6C10F-9370-47F7-BB72-8A5CB716E2F8}" type="slidenum">
              <a:rPr lang="en-US" smtClean="0"/>
              <a:t>16</a:t>
            </a:fld>
            <a:endParaRPr lang="en-US" dirty="0"/>
          </a:p>
        </p:txBody>
      </p:sp>
    </p:spTree>
    <p:extLst>
      <p:ext uri="{BB962C8B-B14F-4D97-AF65-F5344CB8AC3E}">
        <p14:creationId xmlns:p14="http://schemas.microsoft.com/office/powerpoint/2010/main" val="93783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a:noFill/>
        </p:spPr>
        <p:txBody>
          <a:bodyPr/>
          <a:lstStyle/>
          <a:p>
            <a:pPr eaLnBrk="1" hangingPunct="1">
              <a:spcBef>
                <a:spcPct val="0"/>
              </a:spcBef>
            </a:pPr>
            <a:endParaRPr lang="en-US" dirty="0"/>
          </a:p>
        </p:txBody>
      </p:sp>
      <p:sp>
        <p:nvSpPr>
          <p:cNvPr id="1638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923925" eaLnBrk="0" hangingPunct="0">
              <a:defRPr>
                <a:solidFill>
                  <a:schemeClr val="tx1"/>
                </a:solidFill>
                <a:latin typeface="Arial" charset="0"/>
                <a:cs typeface="Arial" charset="0"/>
              </a:defRPr>
            </a:lvl1pPr>
            <a:lvl2pPr marL="742950" indent="-285750" defTabSz="923925" eaLnBrk="0" hangingPunct="0">
              <a:defRPr>
                <a:solidFill>
                  <a:schemeClr val="tx1"/>
                </a:solidFill>
                <a:latin typeface="Arial" charset="0"/>
                <a:cs typeface="Arial" charset="0"/>
              </a:defRPr>
            </a:lvl2pPr>
            <a:lvl3pPr marL="1143000" indent="-228600" defTabSz="923925" eaLnBrk="0" hangingPunct="0">
              <a:defRPr>
                <a:solidFill>
                  <a:schemeClr val="tx1"/>
                </a:solidFill>
                <a:latin typeface="Arial" charset="0"/>
                <a:cs typeface="Arial" charset="0"/>
              </a:defRPr>
            </a:lvl3pPr>
            <a:lvl4pPr marL="1600200" indent="-228600" defTabSz="923925" eaLnBrk="0" hangingPunct="0">
              <a:defRPr>
                <a:solidFill>
                  <a:schemeClr val="tx1"/>
                </a:solidFill>
                <a:latin typeface="Arial" charset="0"/>
                <a:cs typeface="Arial" charset="0"/>
              </a:defRPr>
            </a:lvl4pPr>
            <a:lvl5pPr marL="2057400" indent="-228600" defTabSz="923925" eaLnBrk="0" hangingPunct="0">
              <a:defRPr>
                <a:solidFill>
                  <a:schemeClr val="tx1"/>
                </a:solidFill>
                <a:latin typeface="Arial" charset="0"/>
                <a:cs typeface="Arial" charset="0"/>
              </a:defRPr>
            </a:lvl5pPr>
            <a:lvl6pPr marL="2514600" indent="-228600" defTabSz="923925" eaLnBrk="0" fontAlgn="base" hangingPunct="0">
              <a:spcBef>
                <a:spcPct val="0"/>
              </a:spcBef>
              <a:spcAft>
                <a:spcPct val="0"/>
              </a:spcAft>
              <a:defRPr>
                <a:solidFill>
                  <a:schemeClr val="tx1"/>
                </a:solidFill>
                <a:latin typeface="Arial" charset="0"/>
                <a:cs typeface="Arial" charset="0"/>
              </a:defRPr>
            </a:lvl6pPr>
            <a:lvl7pPr marL="2971800" indent="-228600" defTabSz="923925" eaLnBrk="0" fontAlgn="base" hangingPunct="0">
              <a:spcBef>
                <a:spcPct val="0"/>
              </a:spcBef>
              <a:spcAft>
                <a:spcPct val="0"/>
              </a:spcAft>
              <a:defRPr>
                <a:solidFill>
                  <a:schemeClr val="tx1"/>
                </a:solidFill>
                <a:latin typeface="Arial" charset="0"/>
                <a:cs typeface="Arial" charset="0"/>
              </a:defRPr>
            </a:lvl7pPr>
            <a:lvl8pPr marL="3429000" indent="-228600" defTabSz="923925" eaLnBrk="0" fontAlgn="base" hangingPunct="0">
              <a:spcBef>
                <a:spcPct val="0"/>
              </a:spcBef>
              <a:spcAft>
                <a:spcPct val="0"/>
              </a:spcAft>
              <a:defRPr>
                <a:solidFill>
                  <a:schemeClr val="tx1"/>
                </a:solidFill>
                <a:latin typeface="Arial" charset="0"/>
                <a:cs typeface="Arial" charset="0"/>
              </a:defRPr>
            </a:lvl8pPr>
            <a:lvl9pPr marL="3886200" indent="-228600" defTabSz="923925" eaLnBrk="0" fontAlgn="base" hangingPunct="0">
              <a:spcBef>
                <a:spcPct val="0"/>
              </a:spcBef>
              <a:spcAft>
                <a:spcPct val="0"/>
              </a:spcAft>
              <a:defRPr>
                <a:solidFill>
                  <a:schemeClr val="tx1"/>
                </a:solidFill>
                <a:latin typeface="Arial" charset="0"/>
                <a:cs typeface="Arial" charset="0"/>
              </a:defRPr>
            </a:lvl9pPr>
          </a:lstStyle>
          <a:p>
            <a:pPr marL="0" marR="0" lvl="0" indent="0" algn="r" defTabSz="923925" rtl="0" eaLnBrk="1" fontAlgn="auto" latinLnBrk="0" hangingPunct="1">
              <a:lnSpc>
                <a:spcPct val="100000"/>
              </a:lnSpc>
              <a:spcBef>
                <a:spcPts val="0"/>
              </a:spcBef>
              <a:spcAft>
                <a:spcPts val="0"/>
              </a:spcAft>
              <a:buClrTx/>
              <a:buSzTx/>
              <a:buFontTx/>
              <a:buNone/>
              <a:tabLst/>
              <a:defRPr/>
            </a:pPr>
            <a:fld id="{28E989E8-759F-48E2-86A2-BE93563D3324}" type="slidenum">
              <a:rPr kumimoji="0" 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23925"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September 13, 2017</a:t>
            </a: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State Bar of Wisconsin</a:t>
            </a:r>
          </a:p>
        </p:txBody>
      </p:sp>
      <p:sp>
        <p:nvSpPr>
          <p:cNvPr id="4" name="Header Placeholder 3"/>
          <p:cNvSpPr>
            <a:spLocks noGrp="1"/>
          </p:cNvSpPr>
          <p:nvPr>
            <p:ph type="hd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WDNR Air Management Program</a:t>
            </a:r>
          </a:p>
        </p:txBody>
      </p:sp>
    </p:spTree>
    <p:extLst>
      <p:ext uri="{BB962C8B-B14F-4D97-AF65-F5344CB8AC3E}">
        <p14:creationId xmlns:p14="http://schemas.microsoft.com/office/powerpoint/2010/main" val="1754559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a:noFill/>
        </p:spPr>
        <p:txBody>
          <a:bodyPr/>
          <a:lstStyle/>
          <a:p>
            <a:pPr eaLnBrk="1" hangingPunct="1">
              <a:spcBef>
                <a:spcPct val="0"/>
              </a:spcBef>
            </a:pPr>
            <a:endParaRPr lang="en-US" dirty="0"/>
          </a:p>
        </p:txBody>
      </p:sp>
      <p:sp>
        <p:nvSpPr>
          <p:cNvPr id="1638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923925" eaLnBrk="0" hangingPunct="0">
              <a:defRPr>
                <a:solidFill>
                  <a:schemeClr val="tx1"/>
                </a:solidFill>
                <a:latin typeface="Arial" charset="0"/>
                <a:cs typeface="Arial" charset="0"/>
              </a:defRPr>
            </a:lvl1pPr>
            <a:lvl2pPr marL="742950" indent="-285750" defTabSz="923925" eaLnBrk="0" hangingPunct="0">
              <a:defRPr>
                <a:solidFill>
                  <a:schemeClr val="tx1"/>
                </a:solidFill>
                <a:latin typeface="Arial" charset="0"/>
                <a:cs typeface="Arial" charset="0"/>
              </a:defRPr>
            </a:lvl2pPr>
            <a:lvl3pPr marL="1143000" indent="-228600" defTabSz="923925" eaLnBrk="0" hangingPunct="0">
              <a:defRPr>
                <a:solidFill>
                  <a:schemeClr val="tx1"/>
                </a:solidFill>
                <a:latin typeface="Arial" charset="0"/>
                <a:cs typeface="Arial" charset="0"/>
              </a:defRPr>
            </a:lvl3pPr>
            <a:lvl4pPr marL="1600200" indent="-228600" defTabSz="923925" eaLnBrk="0" hangingPunct="0">
              <a:defRPr>
                <a:solidFill>
                  <a:schemeClr val="tx1"/>
                </a:solidFill>
                <a:latin typeface="Arial" charset="0"/>
                <a:cs typeface="Arial" charset="0"/>
              </a:defRPr>
            </a:lvl4pPr>
            <a:lvl5pPr marL="2057400" indent="-228600" defTabSz="923925" eaLnBrk="0" hangingPunct="0">
              <a:defRPr>
                <a:solidFill>
                  <a:schemeClr val="tx1"/>
                </a:solidFill>
                <a:latin typeface="Arial" charset="0"/>
                <a:cs typeface="Arial" charset="0"/>
              </a:defRPr>
            </a:lvl5pPr>
            <a:lvl6pPr marL="2514600" indent="-228600" defTabSz="923925" eaLnBrk="0" fontAlgn="base" hangingPunct="0">
              <a:spcBef>
                <a:spcPct val="0"/>
              </a:spcBef>
              <a:spcAft>
                <a:spcPct val="0"/>
              </a:spcAft>
              <a:defRPr>
                <a:solidFill>
                  <a:schemeClr val="tx1"/>
                </a:solidFill>
                <a:latin typeface="Arial" charset="0"/>
                <a:cs typeface="Arial" charset="0"/>
              </a:defRPr>
            </a:lvl6pPr>
            <a:lvl7pPr marL="2971800" indent="-228600" defTabSz="923925" eaLnBrk="0" fontAlgn="base" hangingPunct="0">
              <a:spcBef>
                <a:spcPct val="0"/>
              </a:spcBef>
              <a:spcAft>
                <a:spcPct val="0"/>
              </a:spcAft>
              <a:defRPr>
                <a:solidFill>
                  <a:schemeClr val="tx1"/>
                </a:solidFill>
                <a:latin typeface="Arial" charset="0"/>
                <a:cs typeface="Arial" charset="0"/>
              </a:defRPr>
            </a:lvl7pPr>
            <a:lvl8pPr marL="3429000" indent="-228600" defTabSz="923925" eaLnBrk="0" fontAlgn="base" hangingPunct="0">
              <a:spcBef>
                <a:spcPct val="0"/>
              </a:spcBef>
              <a:spcAft>
                <a:spcPct val="0"/>
              </a:spcAft>
              <a:defRPr>
                <a:solidFill>
                  <a:schemeClr val="tx1"/>
                </a:solidFill>
                <a:latin typeface="Arial" charset="0"/>
                <a:cs typeface="Arial" charset="0"/>
              </a:defRPr>
            </a:lvl8pPr>
            <a:lvl9pPr marL="3886200" indent="-228600" defTabSz="923925" eaLnBrk="0" fontAlgn="base" hangingPunct="0">
              <a:spcBef>
                <a:spcPct val="0"/>
              </a:spcBef>
              <a:spcAft>
                <a:spcPct val="0"/>
              </a:spcAft>
              <a:defRPr>
                <a:solidFill>
                  <a:schemeClr val="tx1"/>
                </a:solidFill>
                <a:latin typeface="Arial" charset="0"/>
                <a:cs typeface="Arial" charset="0"/>
              </a:defRPr>
            </a:lvl9pPr>
          </a:lstStyle>
          <a:p>
            <a:pPr marL="0" marR="0" lvl="0" indent="0" algn="r" defTabSz="923925" rtl="0" eaLnBrk="1" fontAlgn="auto" latinLnBrk="0" hangingPunct="1">
              <a:lnSpc>
                <a:spcPct val="100000"/>
              </a:lnSpc>
              <a:spcBef>
                <a:spcPts val="0"/>
              </a:spcBef>
              <a:spcAft>
                <a:spcPts val="0"/>
              </a:spcAft>
              <a:buClrTx/>
              <a:buSzTx/>
              <a:buFontTx/>
              <a:buNone/>
              <a:tabLst/>
              <a:defRPr/>
            </a:pPr>
            <a:fld id="{28E989E8-759F-48E2-86A2-BE93563D3324}" type="slidenum">
              <a:rPr kumimoji="0" 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23925"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September 13, 2017</a:t>
            </a: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State Bar of Wisconsin</a:t>
            </a:r>
          </a:p>
        </p:txBody>
      </p:sp>
      <p:sp>
        <p:nvSpPr>
          <p:cNvPr id="4" name="Header Placeholder 3"/>
          <p:cNvSpPr>
            <a:spLocks noGrp="1"/>
          </p:cNvSpPr>
          <p:nvPr>
            <p:ph type="hd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WDNR Air Management Program</a:t>
            </a:r>
          </a:p>
        </p:txBody>
      </p:sp>
    </p:spTree>
    <p:extLst>
      <p:ext uri="{BB962C8B-B14F-4D97-AF65-F5344CB8AC3E}">
        <p14:creationId xmlns:p14="http://schemas.microsoft.com/office/powerpoint/2010/main" val="1140091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a:noFill/>
        </p:spPr>
        <p:txBody>
          <a:bodyPr/>
          <a:lstStyle/>
          <a:p>
            <a:pPr eaLnBrk="1" hangingPunct="1">
              <a:spcBef>
                <a:spcPct val="0"/>
              </a:spcBef>
            </a:pPr>
            <a:endParaRPr lang="en-US" dirty="0"/>
          </a:p>
        </p:txBody>
      </p:sp>
      <p:sp>
        <p:nvSpPr>
          <p:cNvPr id="19460" name="Slide Number Placeholder 3"/>
          <p:cNvSpPr>
            <a:spLocks noGrp="1"/>
          </p:cNvSpPr>
          <p:nvPr>
            <p:ph type="sldNum" sz="quarter" idx="5"/>
          </p:nvPr>
        </p:nvSpPr>
        <p:spPr>
          <a:noFill/>
        </p:spPr>
        <p:txBody>
          <a:bodyPr/>
          <a:lstStyle>
            <a:lvl1pPr defTabSz="923925" eaLnBrk="0" hangingPunct="0">
              <a:defRPr>
                <a:solidFill>
                  <a:schemeClr val="tx1"/>
                </a:solidFill>
                <a:latin typeface="Arial" charset="0"/>
                <a:cs typeface="Arial" charset="0"/>
              </a:defRPr>
            </a:lvl1pPr>
            <a:lvl2pPr marL="742950" indent="-285750" defTabSz="923925" eaLnBrk="0" hangingPunct="0">
              <a:defRPr>
                <a:solidFill>
                  <a:schemeClr val="tx1"/>
                </a:solidFill>
                <a:latin typeface="Arial" charset="0"/>
                <a:cs typeface="Arial" charset="0"/>
              </a:defRPr>
            </a:lvl2pPr>
            <a:lvl3pPr marL="1143000" indent="-228600" defTabSz="923925" eaLnBrk="0" hangingPunct="0">
              <a:defRPr>
                <a:solidFill>
                  <a:schemeClr val="tx1"/>
                </a:solidFill>
                <a:latin typeface="Arial" charset="0"/>
                <a:cs typeface="Arial" charset="0"/>
              </a:defRPr>
            </a:lvl3pPr>
            <a:lvl4pPr marL="1600200" indent="-228600" defTabSz="923925" eaLnBrk="0" hangingPunct="0">
              <a:defRPr>
                <a:solidFill>
                  <a:schemeClr val="tx1"/>
                </a:solidFill>
                <a:latin typeface="Arial" charset="0"/>
                <a:cs typeface="Arial" charset="0"/>
              </a:defRPr>
            </a:lvl4pPr>
            <a:lvl5pPr marL="2057400" indent="-228600" defTabSz="923925" eaLnBrk="0" hangingPunct="0">
              <a:defRPr>
                <a:solidFill>
                  <a:schemeClr val="tx1"/>
                </a:solidFill>
                <a:latin typeface="Arial" charset="0"/>
                <a:cs typeface="Arial" charset="0"/>
              </a:defRPr>
            </a:lvl5pPr>
            <a:lvl6pPr marL="2514600" indent="-228600" defTabSz="923925" eaLnBrk="0" fontAlgn="base" hangingPunct="0">
              <a:spcBef>
                <a:spcPct val="0"/>
              </a:spcBef>
              <a:spcAft>
                <a:spcPct val="0"/>
              </a:spcAft>
              <a:defRPr>
                <a:solidFill>
                  <a:schemeClr val="tx1"/>
                </a:solidFill>
                <a:latin typeface="Arial" charset="0"/>
                <a:cs typeface="Arial" charset="0"/>
              </a:defRPr>
            </a:lvl6pPr>
            <a:lvl7pPr marL="2971800" indent="-228600" defTabSz="923925" eaLnBrk="0" fontAlgn="base" hangingPunct="0">
              <a:spcBef>
                <a:spcPct val="0"/>
              </a:spcBef>
              <a:spcAft>
                <a:spcPct val="0"/>
              </a:spcAft>
              <a:defRPr>
                <a:solidFill>
                  <a:schemeClr val="tx1"/>
                </a:solidFill>
                <a:latin typeface="Arial" charset="0"/>
                <a:cs typeface="Arial" charset="0"/>
              </a:defRPr>
            </a:lvl7pPr>
            <a:lvl8pPr marL="3429000" indent="-228600" defTabSz="923925" eaLnBrk="0" fontAlgn="base" hangingPunct="0">
              <a:spcBef>
                <a:spcPct val="0"/>
              </a:spcBef>
              <a:spcAft>
                <a:spcPct val="0"/>
              </a:spcAft>
              <a:defRPr>
                <a:solidFill>
                  <a:schemeClr val="tx1"/>
                </a:solidFill>
                <a:latin typeface="Arial" charset="0"/>
                <a:cs typeface="Arial" charset="0"/>
              </a:defRPr>
            </a:lvl8pPr>
            <a:lvl9pPr marL="3886200" indent="-228600" defTabSz="923925" eaLnBrk="0" fontAlgn="base" hangingPunct="0">
              <a:spcBef>
                <a:spcPct val="0"/>
              </a:spcBef>
              <a:spcAft>
                <a:spcPct val="0"/>
              </a:spcAft>
              <a:defRPr>
                <a:solidFill>
                  <a:schemeClr val="tx1"/>
                </a:solidFill>
                <a:latin typeface="Arial" charset="0"/>
                <a:cs typeface="Arial" charset="0"/>
              </a:defRPr>
            </a:lvl9pPr>
          </a:lstStyle>
          <a:p>
            <a:pPr marL="0" marR="0" lvl="0" indent="0" algn="r" defTabSz="923925" rtl="0" eaLnBrk="1" fontAlgn="auto" latinLnBrk="0" hangingPunct="1">
              <a:lnSpc>
                <a:spcPct val="100000"/>
              </a:lnSpc>
              <a:spcBef>
                <a:spcPts val="0"/>
              </a:spcBef>
              <a:spcAft>
                <a:spcPts val="0"/>
              </a:spcAft>
              <a:buClrTx/>
              <a:buSzTx/>
              <a:buFontTx/>
              <a:buNone/>
              <a:tabLst/>
              <a:defRPr/>
            </a:pPr>
            <a:fld id="{C7D8AC25-6CEE-4D65-892E-0DFD9EEA2E79}"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23925"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September 13, 2017</a:t>
            </a: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State Bar of Wisconsin</a:t>
            </a:r>
          </a:p>
        </p:txBody>
      </p:sp>
      <p:sp>
        <p:nvSpPr>
          <p:cNvPr id="4" name="Header Placeholder 3"/>
          <p:cNvSpPr>
            <a:spLocks noGrp="1"/>
          </p:cNvSpPr>
          <p:nvPr>
            <p:ph type="hd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WDNR Air Management Program</a:t>
            </a:r>
          </a:p>
        </p:txBody>
      </p:sp>
    </p:spTree>
    <p:extLst>
      <p:ext uri="{BB962C8B-B14F-4D97-AF65-F5344CB8AC3E}">
        <p14:creationId xmlns:p14="http://schemas.microsoft.com/office/powerpoint/2010/main" val="2240490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a:noFill/>
        </p:spPr>
        <p:txBody>
          <a:bodyPr/>
          <a:lstStyle/>
          <a:p>
            <a:pPr marL="174708" indent="-174708">
              <a:spcBef>
                <a:spcPct val="0"/>
              </a:spcBef>
              <a:buFont typeface="Arial" panose="020B0604020202020204" pitchFamily="34" charset="0"/>
              <a:buChar char="•"/>
            </a:pPr>
            <a:endParaRPr lang="en-US" dirty="0"/>
          </a:p>
        </p:txBody>
      </p:sp>
      <p:sp>
        <p:nvSpPr>
          <p:cNvPr id="19460" name="Slide Number Placeholder 3"/>
          <p:cNvSpPr>
            <a:spLocks noGrp="1"/>
          </p:cNvSpPr>
          <p:nvPr>
            <p:ph type="sldNum" sz="quarter" idx="5"/>
          </p:nvPr>
        </p:nvSpPr>
        <p:spPr>
          <a:noFill/>
        </p:spPr>
        <p:txBody>
          <a:bodyPr/>
          <a:lstStyle>
            <a:lvl1pPr defTabSz="931217" eaLnBrk="0" hangingPunct="0">
              <a:defRPr>
                <a:solidFill>
                  <a:schemeClr val="tx1"/>
                </a:solidFill>
                <a:latin typeface="Arial" charset="0"/>
                <a:cs typeface="Arial" charset="0"/>
              </a:defRPr>
            </a:lvl1pPr>
            <a:lvl2pPr marL="748814" indent="-288005" defTabSz="931217" eaLnBrk="0" hangingPunct="0">
              <a:defRPr>
                <a:solidFill>
                  <a:schemeClr val="tx1"/>
                </a:solidFill>
                <a:latin typeface="Arial" charset="0"/>
                <a:cs typeface="Arial" charset="0"/>
              </a:defRPr>
            </a:lvl2pPr>
            <a:lvl3pPr marL="1152021" indent="-230404" defTabSz="931217" eaLnBrk="0" hangingPunct="0">
              <a:defRPr>
                <a:solidFill>
                  <a:schemeClr val="tx1"/>
                </a:solidFill>
                <a:latin typeface="Arial" charset="0"/>
                <a:cs typeface="Arial" charset="0"/>
              </a:defRPr>
            </a:lvl3pPr>
            <a:lvl4pPr marL="1612830" indent="-230404" defTabSz="931217" eaLnBrk="0" hangingPunct="0">
              <a:defRPr>
                <a:solidFill>
                  <a:schemeClr val="tx1"/>
                </a:solidFill>
                <a:latin typeface="Arial" charset="0"/>
                <a:cs typeface="Arial" charset="0"/>
              </a:defRPr>
            </a:lvl4pPr>
            <a:lvl5pPr marL="2073639" indent="-230404" defTabSz="931217" eaLnBrk="0" hangingPunct="0">
              <a:defRPr>
                <a:solidFill>
                  <a:schemeClr val="tx1"/>
                </a:solidFill>
                <a:latin typeface="Arial" charset="0"/>
                <a:cs typeface="Arial" charset="0"/>
              </a:defRPr>
            </a:lvl5pPr>
            <a:lvl6pPr marL="2534448" indent="-230404" defTabSz="931217" eaLnBrk="0" fontAlgn="base" hangingPunct="0">
              <a:spcBef>
                <a:spcPct val="0"/>
              </a:spcBef>
              <a:spcAft>
                <a:spcPct val="0"/>
              </a:spcAft>
              <a:defRPr>
                <a:solidFill>
                  <a:schemeClr val="tx1"/>
                </a:solidFill>
                <a:latin typeface="Arial" charset="0"/>
                <a:cs typeface="Arial" charset="0"/>
              </a:defRPr>
            </a:lvl6pPr>
            <a:lvl7pPr marL="2995256" indent="-230404" defTabSz="931217" eaLnBrk="0" fontAlgn="base" hangingPunct="0">
              <a:spcBef>
                <a:spcPct val="0"/>
              </a:spcBef>
              <a:spcAft>
                <a:spcPct val="0"/>
              </a:spcAft>
              <a:defRPr>
                <a:solidFill>
                  <a:schemeClr val="tx1"/>
                </a:solidFill>
                <a:latin typeface="Arial" charset="0"/>
                <a:cs typeface="Arial" charset="0"/>
              </a:defRPr>
            </a:lvl7pPr>
            <a:lvl8pPr marL="3456065" indent="-230404" defTabSz="931217" eaLnBrk="0" fontAlgn="base" hangingPunct="0">
              <a:spcBef>
                <a:spcPct val="0"/>
              </a:spcBef>
              <a:spcAft>
                <a:spcPct val="0"/>
              </a:spcAft>
              <a:defRPr>
                <a:solidFill>
                  <a:schemeClr val="tx1"/>
                </a:solidFill>
                <a:latin typeface="Arial" charset="0"/>
                <a:cs typeface="Arial" charset="0"/>
              </a:defRPr>
            </a:lvl8pPr>
            <a:lvl9pPr marL="3916873" indent="-230404" defTabSz="931217" eaLnBrk="0" fontAlgn="base" hangingPunct="0">
              <a:spcBef>
                <a:spcPct val="0"/>
              </a:spcBef>
              <a:spcAft>
                <a:spcPct val="0"/>
              </a:spcAft>
              <a:defRPr>
                <a:solidFill>
                  <a:schemeClr val="tx1"/>
                </a:solidFill>
                <a:latin typeface="Arial" charset="0"/>
                <a:cs typeface="Arial" charset="0"/>
              </a:defRPr>
            </a:lvl9pPr>
          </a:lstStyle>
          <a:p>
            <a:pPr eaLnBrk="1" hangingPunct="1"/>
            <a:fld id="{C7D8AC25-6CEE-4D65-892E-0DFD9EEA2E79}" type="slidenum">
              <a:rPr lang="en-US" smtClean="0">
                <a:solidFill>
                  <a:prstClr val="black"/>
                </a:solidFill>
              </a:rPr>
              <a:pPr eaLnBrk="1" hangingPunct="1"/>
              <a:t>2</a:t>
            </a:fld>
            <a:endParaRPr lang="en-US" dirty="0">
              <a:solidFill>
                <a:prstClr val="black"/>
              </a:solidFill>
            </a:endParaRPr>
          </a:p>
        </p:txBody>
      </p:sp>
    </p:spTree>
    <p:extLst>
      <p:ext uri="{BB962C8B-B14F-4D97-AF65-F5344CB8AC3E}">
        <p14:creationId xmlns:p14="http://schemas.microsoft.com/office/powerpoint/2010/main" val="1799632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a:noFill/>
        </p:spPr>
        <p:txBody>
          <a:bodyPr/>
          <a:lstStyle/>
          <a:p>
            <a:pPr eaLnBrk="1" hangingPunct="1">
              <a:spcBef>
                <a:spcPct val="0"/>
              </a:spcBef>
            </a:pPr>
            <a:endParaRPr lang="en-US" dirty="0"/>
          </a:p>
        </p:txBody>
      </p:sp>
      <p:sp>
        <p:nvSpPr>
          <p:cNvPr id="19460" name="Slide Number Placeholder 3"/>
          <p:cNvSpPr>
            <a:spLocks noGrp="1"/>
          </p:cNvSpPr>
          <p:nvPr>
            <p:ph type="sldNum" sz="quarter" idx="5"/>
          </p:nvPr>
        </p:nvSpPr>
        <p:spPr>
          <a:noFill/>
        </p:spPr>
        <p:txBody>
          <a:bodyPr/>
          <a:lstStyle>
            <a:lvl1pPr defTabSz="923925" eaLnBrk="0" hangingPunct="0">
              <a:defRPr>
                <a:solidFill>
                  <a:schemeClr val="tx1"/>
                </a:solidFill>
                <a:latin typeface="Arial" charset="0"/>
                <a:cs typeface="Arial" charset="0"/>
              </a:defRPr>
            </a:lvl1pPr>
            <a:lvl2pPr marL="742950" indent="-285750" defTabSz="923925" eaLnBrk="0" hangingPunct="0">
              <a:defRPr>
                <a:solidFill>
                  <a:schemeClr val="tx1"/>
                </a:solidFill>
                <a:latin typeface="Arial" charset="0"/>
                <a:cs typeface="Arial" charset="0"/>
              </a:defRPr>
            </a:lvl2pPr>
            <a:lvl3pPr marL="1143000" indent="-228600" defTabSz="923925" eaLnBrk="0" hangingPunct="0">
              <a:defRPr>
                <a:solidFill>
                  <a:schemeClr val="tx1"/>
                </a:solidFill>
                <a:latin typeface="Arial" charset="0"/>
                <a:cs typeface="Arial" charset="0"/>
              </a:defRPr>
            </a:lvl3pPr>
            <a:lvl4pPr marL="1600200" indent="-228600" defTabSz="923925" eaLnBrk="0" hangingPunct="0">
              <a:defRPr>
                <a:solidFill>
                  <a:schemeClr val="tx1"/>
                </a:solidFill>
                <a:latin typeface="Arial" charset="0"/>
                <a:cs typeface="Arial" charset="0"/>
              </a:defRPr>
            </a:lvl4pPr>
            <a:lvl5pPr marL="2057400" indent="-228600" defTabSz="923925" eaLnBrk="0" hangingPunct="0">
              <a:defRPr>
                <a:solidFill>
                  <a:schemeClr val="tx1"/>
                </a:solidFill>
                <a:latin typeface="Arial" charset="0"/>
                <a:cs typeface="Arial" charset="0"/>
              </a:defRPr>
            </a:lvl5pPr>
            <a:lvl6pPr marL="2514600" indent="-228600" defTabSz="923925" eaLnBrk="0" fontAlgn="base" hangingPunct="0">
              <a:spcBef>
                <a:spcPct val="0"/>
              </a:spcBef>
              <a:spcAft>
                <a:spcPct val="0"/>
              </a:spcAft>
              <a:defRPr>
                <a:solidFill>
                  <a:schemeClr val="tx1"/>
                </a:solidFill>
                <a:latin typeface="Arial" charset="0"/>
                <a:cs typeface="Arial" charset="0"/>
              </a:defRPr>
            </a:lvl6pPr>
            <a:lvl7pPr marL="2971800" indent="-228600" defTabSz="923925" eaLnBrk="0" fontAlgn="base" hangingPunct="0">
              <a:spcBef>
                <a:spcPct val="0"/>
              </a:spcBef>
              <a:spcAft>
                <a:spcPct val="0"/>
              </a:spcAft>
              <a:defRPr>
                <a:solidFill>
                  <a:schemeClr val="tx1"/>
                </a:solidFill>
                <a:latin typeface="Arial" charset="0"/>
                <a:cs typeface="Arial" charset="0"/>
              </a:defRPr>
            </a:lvl7pPr>
            <a:lvl8pPr marL="3429000" indent="-228600" defTabSz="923925" eaLnBrk="0" fontAlgn="base" hangingPunct="0">
              <a:spcBef>
                <a:spcPct val="0"/>
              </a:spcBef>
              <a:spcAft>
                <a:spcPct val="0"/>
              </a:spcAft>
              <a:defRPr>
                <a:solidFill>
                  <a:schemeClr val="tx1"/>
                </a:solidFill>
                <a:latin typeface="Arial" charset="0"/>
                <a:cs typeface="Arial" charset="0"/>
              </a:defRPr>
            </a:lvl8pPr>
            <a:lvl9pPr marL="3886200" indent="-228600" defTabSz="923925" eaLnBrk="0" fontAlgn="base" hangingPunct="0">
              <a:spcBef>
                <a:spcPct val="0"/>
              </a:spcBef>
              <a:spcAft>
                <a:spcPct val="0"/>
              </a:spcAft>
              <a:defRPr>
                <a:solidFill>
                  <a:schemeClr val="tx1"/>
                </a:solidFill>
                <a:latin typeface="Arial" charset="0"/>
                <a:cs typeface="Arial" charset="0"/>
              </a:defRPr>
            </a:lvl9pPr>
          </a:lstStyle>
          <a:p>
            <a:pPr marL="0" marR="0" lvl="0" indent="0" algn="r" defTabSz="923925" rtl="0" eaLnBrk="1" fontAlgn="auto" latinLnBrk="0" hangingPunct="1">
              <a:lnSpc>
                <a:spcPct val="100000"/>
              </a:lnSpc>
              <a:spcBef>
                <a:spcPts val="0"/>
              </a:spcBef>
              <a:spcAft>
                <a:spcPts val="0"/>
              </a:spcAft>
              <a:buClrTx/>
              <a:buSzTx/>
              <a:buFontTx/>
              <a:buNone/>
              <a:tabLst/>
              <a:defRPr/>
            </a:pPr>
            <a:fld id="{C7D8AC25-6CEE-4D65-892E-0DFD9EEA2E79}"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23925"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September 13, 2017</a:t>
            </a: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State Bar of Wisconsin</a:t>
            </a:r>
          </a:p>
        </p:txBody>
      </p:sp>
      <p:sp>
        <p:nvSpPr>
          <p:cNvPr id="4" name="Header Placeholder 3"/>
          <p:cNvSpPr>
            <a:spLocks noGrp="1"/>
          </p:cNvSpPr>
          <p:nvPr>
            <p:ph type="hd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WDNR Air Management Program</a:t>
            </a:r>
          </a:p>
        </p:txBody>
      </p:sp>
    </p:spTree>
    <p:extLst>
      <p:ext uri="{BB962C8B-B14F-4D97-AF65-F5344CB8AC3E}">
        <p14:creationId xmlns:p14="http://schemas.microsoft.com/office/powerpoint/2010/main" val="979575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a:noFill/>
        </p:spPr>
        <p:txBody>
          <a:bodyPr/>
          <a:lstStyle/>
          <a:p>
            <a:pPr eaLnBrk="1" hangingPunct="1">
              <a:spcBef>
                <a:spcPct val="0"/>
              </a:spcBef>
            </a:pPr>
            <a:endParaRPr lang="en-US" dirty="0"/>
          </a:p>
        </p:txBody>
      </p:sp>
      <p:sp>
        <p:nvSpPr>
          <p:cNvPr id="19460" name="Slide Number Placeholder 3"/>
          <p:cNvSpPr>
            <a:spLocks noGrp="1"/>
          </p:cNvSpPr>
          <p:nvPr>
            <p:ph type="sldNum" sz="quarter" idx="5"/>
          </p:nvPr>
        </p:nvSpPr>
        <p:spPr>
          <a:noFill/>
        </p:spPr>
        <p:txBody>
          <a:bodyPr/>
          <a:lstStyle>
            <a:lvl1pPr defTabSz="923925" eaLnBrk="0" hangingPunct="0">
              <a:defRPr>
                <a:solidFill>
                  <a:schemeClr val="tx1"/>
                </a:solidFill>
                <a:latin typeface="Arial" charset="0"/>
                <a:cs typeface="Arial" charset="0"/>
              </a:defRPr>
            </a:lvl1pPr>
            <a:lvl2pPr marL="742950" indent="-285750" defTabSz="923925" eaLnBrk="0" hangingPunct="0">
              <a:defRPr>
                <a:solidFill>
                  <a:schemeClr val="tx1"/>
                </a:solidFill>
                <a:latin typeface="Arial" charset="0"/>
                <a:cs typeface="Arial" charset="0"/>
              </a:defRPr>
            </a:lvl2pPr>
            <a:lvl3pPr marL="1143000" indent="-228600" defTabSz="923925" eaLnBrk="0" hangingPunct="0">
              <a:defRPr>
                <a:solidFill>
                  <a:schemeClr val="tx1"/>
                </a:solidFill>
                <a:latin typeface="Arial" charset="0"/>
                <a:cs typeface="Arial" charset="0"/>
              </a:defRPr>
            </a:lvl3pPr>
            <a:lvl4pPr marL="1600200" indent="-228600" defTabSz="923925" eaLnBrk="0" hangingPunct="0">
              <a:defRPr>
                <a:solidFill>
                  <a:schemeClr val="tx1"/>
                </a:solidFill>
                <a:latin typeface="Arial" charset="0"/>
                <a:cs typeface="Arial" charset="0"/>
              </a:defRPr>
            </a:lvl4pPr>
            <a:lvl5pPr marL="2057400" indent="-228600" defTabSz="923925" eaLnBrk="0" hangingPunct="0">
              <a:defRPr>
                <a:solidFill>
                  <a:schemeClr val="tx1"/>
                </a:solidFill>
                <a:latin typeface="Arial" charset="0"/>
                <a:cs typeface="Arial" charset="0"/>
              </a:defRPr>
            </a:lvl5pPr>
            <a:lvl6pPr marL="2514600" indent="-228600" defTabSz="923925" eaLnBrk="0" fontAlgn="base" hangingPunct="0">
              <a:spcBef>
                <a:spcPct val="0"/>
              </a:spcBef>
              <a:spcAft>
                <a:spcPct val="0"/>
              </a:spcAft>
              <a:defRPr>
                <a:solidFill>
                  <a:schemeClr val="tx1"/>
                </a:solidFill>
                <a:latin typeface="Arial" charset="0"/>
                <a:cs typeface="Arial" charset="0"/>
              </a:defRPr>
            </a:lvl6pPr>
            <a:lvl7pPr marL="2971800" indent="-228600" defTabSz="923925" eaLnBrk="0" fontAlgn="base" hangingPunct="0">
              <a:spcBef>
                <a:spcPct val="0"/>
              </a:spcBef>
              <a:spcAft>
                <a:spcPct val="0"/>
              </a:spcAft>
              <a:defRPr>
                <a:solidFill>
                  <a:schemeClr val="tx1"/>
                </a:solidFill>
                <a:latin typeface="Arial" charset="0"/>
                <a:cs typeface="Arial" charset="0"/>
              </a:defRPr>
            </a:lvl7pPr>
            <a:lvl8pPr marL="3429000" indent="-228600" defTabSz="923925" eaLnBrk="0" fontAlgn="base" hangingPunct="0">
              <a:spcBef>
                <a:spcPct val="0"/>
              </a:spcBef>
              <a:spcAft>
                <a:spcPct val="0"/>
              </a:spcAft>
              <a:defRPr>
                <a:solidFill>
                  <a:schemeClr val="tx1"/>
                </a:solidFill>
                <a:latin typeface="Arial" charset="0"/>
                <a:cs typeface="Arial" charset="0"/>
              </a:defRPr>
            </a:lvl8pPr>
            <a:lvl9pPr marL="3886200" indent="-228600" defTabSz="923925" eaLnBrk="0" fontAlgn="base" hangingPunct="0">
              <a:spcBef>
                <a:spcPct val="0"/>
              </a:spcBef>
              <a:spcAft>
                <a:spcPct val="0"/>
              </a:spcAft>
              <a:defRPr>
                <a:solidFill>
                  <a:schemeClr val="tx1"/>
                </a:solidFill>
                <a:latin typeface="Arial" charset="0"/>
                <a:cs typeface="Arial" charset="0"/>
              </a:defRPr>
            </a:lvl9pPr>
          </a:lstStyle>
          <a:p>
            <a:pPr marL="0" marR="0" lvl="0" indent="0" algn="r" defTabSz="923925" rtl="0" eaLnBrk="1" fontAlgn="auto" latinLnBrk="0" hangingPunct="1">
              <a:lnSpc>
                <a:spcPct val="100000"/>
              </a:lnSpc>
              <a:spcBef>
                <a:spcPts val="0"/>
              </a:spcBef>
              <a:spcAft>
                <a:spcPts val="0"/>
              </a:spcAft>
              <a:buClrTx/>
              <a:buSzTx/>
              <a:buFontTx/>
              <a:buNone/>
              <a:tabLst/>
              <a:defRPr/>
            </a:pPr>
            <a:fld id="{C7D8AC25-6CEE-4D65-892E-0DFD9EEA2E79}"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23925"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September 13, 2017</a:t>
            </a: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State Bar of Wisconsin</a:t>
            </a:r>
          </a:p>
        </p:txBody>
      </p:sp>
      <p:sp>
        <p:nvSpPr>
          <p:cNvPr id="4" name="Header Placeholder 3"/>
          <p:cNvSpPr>
            <a:spLocks noGrp="1"/>
          </p:cNvSpPr>
          <p:nvPr>
            <p:ph type="hd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WDNR Air Management Program</a:t>
            </a:r>
          </a:p>
        </p:txBody>
      </p:sp>
    </p:spTree>
    <p:extLst>
      <p:ext uri="{BB962C8B-B14F-4D97-AF65-F5344CB8AC3E}">
        <p14:creationId xmlns:p14="http://schemas.microsoft.com/office/powerpoint/2010/main" val="101351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6C10F-9370-47F7-BB72-8A5CB716E2F8}" type="slidenum">
              <a:rPr lang="en-US" smtClean="0"/>
              <a:t>22</a:t>
            </a:fld>
            <a:endParaRPr lang="en-US" dirty="0"/>
          </a:p>
        </p:txBody>
      </p:sp>
    </p:spTree>
    <p:extLst>
      <p:ext uri="{BB962C8B-B14F-4D97-AF65-F5344CB8AC3E}">
        <p14:creationId xmlns:p14="http://schemas.microsoft.com/office/powerpoint/2010/main" val="1082255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947401-2F05-484A-9DB8-D1C99C898528}" type="slidenum">
              <a:rPr lang="en-US" smtClean="0"/>
              <a:pPr>
                <a:defRPr/>
              </a:pPr>
              <a:t>23</a:t>
            </a:fld>
            <a:endParaRPr lang="en-US" dirty="0"/>
          </a:p>
        </p:txBody>
      </p:sp>
    </p:spTree>
    <p:extLst>
      <p:ext uri="{BB962C8B-B14F-4D97-AF65-F5344CB8AC3E}">
        <p14:creationId xmlns:p14="http://schemas.microsoft.com/office/powerpoint/2010/main" val="127373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a:noFill/>
        </p:spPr>
        <p:txBody>
          <a:bodyPr/>
          <a:lstStyle/>
          <a:p>
            <a:pPr marL="174708" indent="-174708">
              <a:spcBef>
                <a:spcPct val="0"/>
              </a:spcBef>
              <a:buFont typeface="Arial" panose="020B0604020202020204" pitchFamily="34" charset="0"/>
              <a:buChar char="•"/>
            </a:pPr>
            <a:endParaRPr lang="en-US" dirty="0"/>
          </a:p>
        </p:txBody>
      </p:sp>
      <p:sp>
        <p:nvSpPr>
          <p:cNvPr id="19460" name="Slide Number Placeholder 3"/>
          <p:cNvSpPr>
            <a:spLocks noGrp="1"/>
          </p:cNvSpPr>
          <p:nvPr>
            <p:ph type="sldNum" sz="quarter" idx="5"/>
          </p:nvPr>
        </p:nvSpPr>
        <p:spPr>
          <a:noFill/>
        </p:spPr>
        <p:txBody>
          <a:bodyPr/>
          <a:lstStyle>
            <a:lvl1pPr defTabSz="931217" eaLnBrk="0" hangingPunct="0">
              <a:defRPr>
                <a:solidFill>
                  <a:schemeClr val="tx1"/>
                </a:solidFill>
                <a:latin typeface="Arial" charset="0"/>
                <a:cs typeface="Arial" charset="0"/>
              </a:defRPr>
            </a:lvl1pPr>
            <a:lvl2pPr marL="748814" indent="-288005" defTabSz="931217" eaLnBrk="0" hangingPunct="0">
              <a:defRPr>
                <a:solidFill>
                  <a:schemeClr val="tx1"/>
                </a:solidFill>
                <a:latin typeface="Arial" charset="0"/>
                <a:cs typeface="Arial" charset="0"/>
              </a:defRPr>
            </a:lvl2pPr>
            <a:lvl3pPr marL="1152021" indent="-230404" defTabSz="931217" eaLnBrk="0" hangingPunct="0">
              <a:defRPr>
                <a:solidFill>
                  <a:schemeClr val="tx1"/>
                </a:solidFill>
                <a:latin typeface="Arial" charset="0"/>
                <a:cs typeface="Arial" charset="0"/>
              </a:defRPr>
            </a:lvl3pPr>
            <a:lvl4pPr marL="1612830" indent="-230404" defTabSz="931217" eaLnBrk="0" hangingPunct="0">
              <a:defRPr>
                <a:solidFill>
                  <a:schemeClr val="tx1"/>
                </a:solidFill>
                <a:latin typeface="Arial" charset="0"/>
                <a:cs typeface="Arial" charset="0"/>
              </a:defRPr>
            </a:lvl4pPr>
            <a:lvl5pPr marL="2073639" indent="-230404" defTabSz="931217" eaLnBrk="0" hangingPunct="0">
              <a:defRPr>
                <a:solidFill>
                  <a:schemeClr val="tx1"/>
                </a:solidFill>
                <a:latin typeface="Arial" charset="0"/>
                <a:cs typeface="Arial" charset="0"/>
              </a:defRPr>
            </a:lvl5pPr>
            <a:lvl6pPr marL="2534448" indent="-230404" defTabSz="931217" eaLnBrk="0" fontAlgn="base" hangingPunct="0">
              <a:spcBef>
                <a:spcPct val="0"/>
              </a:spcBef>
              <a:spcAft>
                <a:spcPct val="0"/>
              </a:spcAft>
              <a:defRPr>
                <a:solidFill>
                  <a:schemeClr val="tx1"/>
                </a:solidFill>
                <a:latin typeface="Arial" charset="0"/>
                <a:cs typeface="Arial" charset="0"/>
              </a:defRPr>
            </a:lvl6pPr>
            <a:lvl7pPr marL="2995256" indent="-230404" defTabSz="931217" eaLnBrk="0" fontAlgn="base" hangingPunct="0">
              <a:spcBef>
                <a:spcPct val="0"/>
              </a:spcBef>
              <a:spcAft>
                <a:spcPct val="0"/>
              </a:spcAft>
              <a:defRPr>
                <a:solidFill>
                  <a:schemeClr val="tx1"/>
                </a:solidFill>
                <a:latin typeface="Arial" charset="0"/>
                <a:cs typeface="Arial" charset="0"/>
              </a:defRPr>
            </a:lvl7pPr>
            <a:lvl8pPr marL="3456065" indent="-230404" defTabSz="931217" eaLnBrk="0" fontAlgn="base" hangingPunct="0">
              <a:spcBef>
                <a:spcPct val="0"/>
              </a:spcBef>
              <a:spcAft>
                <a:spcPct val="0"/>
              </a:spcAft>
              <a:defRPr>
                <a:solidFill>
                  <a:schemeClr val="tx1"/>
                </a:solidFill>
                <a:latin typeface="Arial" charset="0"/>
                <a:cs typeface="Arial" charset="0"/>
              </a:defRPr>
            </a:lvl8pPr>
            <a:lvl9pPr marL="3916873" indent="-230404" defTabSz="931217" eaLnBrk="0" fontAlgn="base" hangingPunct="0">
              <a:spcBef>
                <a:spcPct val="0"/>
              </a:spcBef>
              <a:spcAft>
                <a:spcPct val="0"/>
              </a:spcAft>
              <a:defRPr>
                <a:solidFill>
                  <a:schemeClr val="tx1"/>
                </a:solidFill>
                <a:latin typeface="Arial" charset="0"/>
                <a:cs typeface="Arial" charset="0"/>
              </a:defRPr>
            </a:lvl9pPr>
          </a:lstStyle>
          <a:p>
            <a:pPr eaLnBrk="1" hangingPunct="1"/>
            <a:fld id="{C7D8AC25-6CEE-4D65-892E-0DFD9EEA2E79}" type="slidenum">
              <a:rPr lang="en-US" smtClean="0">
                <a:solidFill>
                  <a:prstClr val="black"/>
                </a:solidFill>
              </a:rPr>
              <a:pPr eaLnBrk="1" hangingPunct="1"/>
              <a:t>24</a:t>
            </a:fld>
            <a:endParaRPr lang="en-US" dirty="0">
              <a:solidFill>
                <a:prstClr val="black"/>
              </a:solidFill>
            </a:endParaRPr>
          </a:p>
        </p:txBody>
      </p:sp>
    </p:spTree>
    <p:extLst>
      <p:ext uri="{BB962C8B-B14F-4D97-AF65-F5344CB8AC3E}">
        <p14:creationId xmlns:p14="http://schemas.microsoft.com/office/powerpoint/2010/main" val="489119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A92FBC-A57E-4207-8A64-166CC1D17937}" type="slidenum">
              <a:rPr lang="en-US" smtClean="0"/>
              <a:t>25</a:t>
            </a:fld>
            <a:endParaRPr lang="en-US" dirty="0"/>
          </a:p>
        </p:txBody>
      </p:sp>
    </p:spTree>
    <p:extLst>
      <p:ext uri="{BB962C8B-B14F-4D97-AF65-F5344CB8AC3E}">
        <p14:creationId xmlns:p14="http://schemas.microsoft.com/office/powerpoint/2010/main" val="1596632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A92FBC-A57E-4207-8A64-166CC1D17937}" type="slidenum">
              <a:rPr lang="en-US" smtClean="0"/>
              <a:t>26</a:t>
            </a:fld>
            <a:endParaRPr lang="en-US" dirty="0"/>
          </a:p>
        </p:txBody>
      </p:sp>
    </p:spTree>
    <p:extLst>
      <p:ext uri="{BB962C8B-B14F-4D97-AF65-F5344CB8AC3E}">
        <p14:creationId xmlns:p14="http://schemas.microsoft.com/office/powerpoint/2010/main" val="2528065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A92FBC-A57E-4207-8A64-166CC1D17937}" type="slidenum">
              <a:rPr lang="en-US" smtClean="0"/>
              <a:t>27</a:t>
            </a:fld>
            <a:endParaRPr lang="en-US" dirty="0"/>
          </a:p>
        </p:txBody>
      </p:sp>
    </p:spTree>
    <p:extLst>
      <p:ext uri="{BB962C8B-B14F-4D97-AF65-F5344CB8AC3E}">
        <p14:creationId xmlns:p14="http://schemas.microsoft.com/office/powerpoint/2010/main" val="3219081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8A92FBC-A57E-4207-8A64-166CC1D17937}" type="slidenum">
              <a:rPr lang="en-US" smtClean="0"/>
              <a:t>28</a:t>
            </a:fld>
            <a:endParaRPr lang="en-US" dirty="0"/>
          </a:p>
        </p:txBody>
      </p:sp>
    </p:spTree>
    <p:extLst>
      <p:ext uri="{BB962C8B-B14F-4D97-AF65-F5344CB8AC3E}">
        <p14:creationId xmlns:p14="http://schemas.microsoft.com/office/powerpoint/2010/main" val="2447345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A92FBC-A57E-4207-8A64-166CC1D17937}" type="slidenum">
              <a:rPr lang="en-US" smtClean="0"/>
              <a:t>29</a:t>
            </a:fld>
            <a:endParaRPr lang="en-US" dirty="0"/>
          </a:p>
        </p:txBody>
      </p:sp>
    </p:spTree>
    <p:extLst>
      <p:ext uri="{BB962C8B-B14F-4D97-AF65-F5344CB8AC3E}">
        <p14:creationId xmlns:p14="http://schemas.microsoft.com/office/powerpoint/2010/main" val="3001026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A92FBC-A57E-4207-8A64-166CC1D17937}" type="slidenum">
              <a:rPr lang="en-US" smtClean="0"/>
              <a:t>3</a:t>
            </a:fld>
            <a:endParaRPr lang="en-US" dirty="0"/>
          </a:p>
        </p:txBody>
      </p:sp>
    </p:spTree>
    <p:extLst>
      <p:ext uri="{BB962C8B-B14F-4D97-AF65-F5344CB8AC3E}">
        <p14:creationId xmlns:p14="http://schemas.microsoft.com/office/powerpoint/2010/main" val="818895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A92FBC-A57E-4207-8A64-166CC1D17937}" type="slidenum">
              <a:rPr lang="en-US" smtClean="0"/>
              <a:t>30</a:t>
            </a:fld>
            <a:endParaRPr lang="en-US" dirty="0"/>
          </a:p>
        </p:txBody>
      </p:sp>
    </p:spTree>
    <p:extLst>
      <p:ext uri="{BB962C8B-B14F-4D97-AF65-F5344CB8AC3E}">
        <p14:creationId xmlns:p14="http://schemas.microsoft.com/office/powerpoint/2010/main" val="3124690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8A92FBC-A57E-4207-8A64-166CC1D17937}" type="slidenum">
              <a:rPr lang="en-US" smtClean="0"/>
              <a:t>4</a:t>
            </a:fld>
            <a:endParaRPr lang="en-US" dirty="0"/>
          </a:p>
        </p:txBody>
      </p:sp>
    </p:spTree>
    <p:extLst>
      <p:ext uri="{BB962C8B-B14F-4D97-AF65-F5344CB8AC3E}">
        <p14:creationId xmlns:p14="http://schemas.microsoft.com/office/powerpoint/2010/main" val="3693177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1556C10F-9370-47F7-BB72-8A5CB716E2F8}" type="slidenum">
              <a:rPr lang="en-US">
                <a:solidFill>
                  <a:prstClr val="black"/>
                </a:solidFill>
                <a:latin typeface="Calibri"/>
              </a:rPr>
              <a:pPr defTabSz="931774">
                <a:defRPr/>
              </a:pPr>
              <a:t>5</a:t>
            </a:fld>
            <a:endParaRPr lang="en-US" dirty="0">
              <a:solidFill>
                <a:prstClr val="black"/>
              </a:solidFill>
              <a:latin typeface="Calibri"/>
            </a:endParaRPr>
          </a:p>
        </p:txBody>
      </p:sp>
    </p:spTree>
    <p:extLst>
      <p:ext uri="{BB962C8B-B14F-4D97-AF65-F5344CB8AC3E}">
        <p14:creationId xmlns:p14="http://schemas.microsoft.com/office/powerpoint/2010/main" val="1590496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EE8B70A4-4F77-4D70-8354-282E03B5DD23}" type="slidenum">
              <a:rPr lang="en-US">
                <a:solidFill>
                  <a:prstClr val="black"/>
                </a:solidFill>
                <a:latin typeface="Calibri"/>
              </a:rPr>
              <a:pPr defTabSz="931774">
                <a:defRPr/>
              </a:pPr>
              <a:t>6</a:t>
            </a:fld>
            <a:endParaRPr lang="en-US" dirty="0">
              <a:solidFill>
                <a:prstClr val="black"/>
              </a:solidFill>
              <a:latin typeface="Calibri"/>
            </a:endParaRPr>
          </a:p>
        </p:txBody>
      </p:sp>
    </p:spTree>
    <p:extLst>
      <p:ext uri="{BB962C8B-B14F-4D97-AF65-F5344CB8AC3E}">
        <p14:creationId xmlns:p14="http://schemas.microsoft.com/office/powerpoint/2010/main" val="277675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31774">
              <a:defRPr/>
            </a:pPr>
            <a:fld id="{EE8B70A4-4F77-4D70-8354-282E03B5DD23}" type="slidenum">
              <a:rPr lang="en-US">
                <a:solidFill>
                  <a:prstClr val="black"/>
                </a:solidFill>
                <a:latin typeface="Calibri"/>
              </a:rPr>
              <a:pPr defTabSz="931774">
                <a:defRPr/>
              </a:pPr>
              <a:t>7</a:t>
            </a:fld>
            <a:endParaRPr lang="en-US" dirty="0">
              <a:solidFill>
                <a:prstClr val="black"/>
              </a:solidFill>
              <a:latin typeface="Calibri"/>
            </a:endParaRPr>
          </a:p>
        </p:txBody>
      </p:sp>
    </p:spTree>
    <p:extLst>
      <p:ext uri="{BB962C8B-B14F-4D97-AF65-F5344CB8AC3E}">
        <p14:creationId xmlns:p14="http://schemas.microsoft.com/office/powerpoint/2010/main" val="1069478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31774">
              <a:defRPr/>
            </a:pPr>
            <a:fld id="{EE8B70A4-4F77-4D70-8354-282E03B5DD23}" type="slidenum">
              <a:rPr lang="en-US">
                <a:solidFill>
                  <a:prstClr val="black"/>
                </a:solidFill>
                <a:latin typeface="Calibri"/>
              </a:rPr>
              <a:pPr defTabSz="931774">
                <a:defRPr/>
              </a:pPr>
              <a:t>8</a:t>
            </a:fld>
            <a:endParaRPr lang="en-US" dirty="0">
              <a:solidFill>
                <a:prstClr val="black"/>
              </a:solidFill>
              <a:latin typeface="Calibri"/>
            </a:endParaRPr>
          </a:p>
        </p:txBody>
      </p:sp>
    </p:spTree>
    <p:extLst>
      <p:ext uri="{BB962C8B-B14F-4D97-AF65-F5344CB8AC3E}">
        <p14:creationId xmlns:p14="http://schemas.microsoft.com/office/powerpoint/2010/main" val="1967819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31774">
              <a:defRPr/>
            </a:pPr>
            <a:fld id="{EE8B70A4-4F77-4D70-8354-282E03B5DD23}" type="slidenum">
              <a:rPr lang="en-US">
                <a:solidFill>
                  <a:prstClr val="black"/>
                </a:solidFill>
                <a:latin typeface="Calibri"/>
              </a:rPr>
              <a:pPr defTabSz="931774">
                <a:defRPr/>
              </a:pPr>
              <a:t>9</a:t>
            </a:fld>
            <a:endParaRPr lang="en-US" dirty="0">
              <a:solidFill>
                <a:prstClr val="black"/>
              </a:solidFill>
              <a:latin typeface="Calibri"/>
            </a:endParaRPr>
          </a:p>
        </p:txBody>
      </p:sp>
    </p:spTree>
    <p:extLst>
      <p:ext uri="{BB962C8B-B14F-4D97-AF65-F5344CB8AC3E}">
        <p14:creationId xmlns:p14="http://schemas.microsoft.com/office/powerpoint/2010/main" val="4208087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6025"/>
            <a:ext cx="7772400" cy="1470025"/>
          </a:xfrm>
        </p:spPr>
        <p:txBody>
          <a:bodyPr/>
          <a:lstStyle>
            <a:lvl1pPr>
              <a:defRPr sz="3600"/>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1371600" y="2971800"/>
            <a:ext cx="6400800" cy="1752600"/>
          </a:xfrm>
        </p:spPr>
        <p:txBody>
          <a:bodyPr/>
          <a:lstStyle>
            <a:lvl1pPr marL="0" indent="0" algn="ctr">
              <a:buFontTx/>
              <a:buNone/>
              <a:defRPr/>
            </a:lvl1pPr>
          </a:lstStyle>
          <a:p>
            <a:pPr lvl="0"/>
            <a:r>
              <a:rPr lang="en-US" altLang="en-US" noProof="0"/>
              <a:t>Click to edit Master subtitle style</a:t>
            </a:r>
          </a:p>
        </p:txBody>
      </p:sp>
      <p:sp>
        <p:nvSpPr>
          <p:cNvPr id="3076" name="Rectangle 4"/>
          <p:cNvSpPr>
            <a:spLocks noGrp="1" noChangeArrowheads="1"/>
          </p:cNvSpPr>
          <p:nvPr>
            <p:ph type="dt" sz="half" idx="2"/>
          </p:nvPr>
        </p:nvSpPr>
        <p:spPr/>
        <p:txBody>
          <a:bodyPr/>
          <a:lstStyle>
            <a:lvl1pPr>
              <a:defRPr/>
            </a:lvl1pPr>
          </a:lstStyle>
          <a:p>
            <a:endParaRPr lang="en-US" altLang="en-US" dirty="0">
              <a:solidFill>
                <a:srgbClr val="000000"/>
              </a:solidFill>
            </a:endParaRPr>
          </a:p>
        </p:txBody>
      </p:sp>
      <p:sp>
        <p:nvSpPr>
          <p:cNvPr id="3078" name="Rectangle 6"/>
          <p:cNvSpPr>
            <a:spLocks noGrp="1" noChangeArrowheads="1"/>
          </p:cNvSpPr>
          <p:nvPr>
            <p:ph type="sldNum" sz="quarter" idx="4"/>
          </p:nvPr>
        </p:nvSpPr>
        <p:spPr/>
        <p:txBody>
          <a:bodyPr/>
          <a:lstStyle>
            <a:lvl1pPr>
              <a:defRPr/>
            </a:lvl1pPr>
          </a:lstStyle>
          <a:p>
            <a:fld id="{CAD2F1EF-A7F6-4767-A0DB-A69F17E22868}"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620494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542C1A-D825-4578-8BD6-634487EF75D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923936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516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872BAA7-8C2D-473E-AC5C-BB47C233C668}"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897127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DA6D4AA-A060-4ED5-8D02-65BB7D32ABFF}"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69112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FC03DC-6881-43A9-B274-C6136BCD5856}"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1651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FCE9992-2B8D-41A9-B143-DF09BC4F64DE}"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666662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090359C-83B1-4D27-8D7C-227198AC712B}"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91938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533C5CC-F300-4BD4-BB25-F5E2B700B44D}"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611841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8FC7B53-C88E-4548-A7BC-11D29603423F}"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11473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EAE769-B800-49F8-A09F-FA2F9103620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502690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51C1A41-4D9B-4FED-8E57-49F31C99FF79}"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8482469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8229600"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dirty="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dirty="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AD71007-7E47-4E25-8065-120A4C2EF908}" type="slidenum">
              <a:rPr lang="en-US" altLang="en-US">
                <a:solidFill>
                  <a:srgbClr val="000000"/>
                </a:solidFill>
                <a:latin typeface="Arial" charset="0"/>
              </a:rPr>
              <a:pPr fontAlgn="base">
                <a:spcBef>
                  <a:spcPct val="0"/>
                </a:spcBef>
                <a:spcAft>
                  <a:spcPct val="0"/>
                </a:spcAft>
              </a:pPr>
              <a:t>‹#›</a:t>
            </a:fld>
            <a:endParaRPr lang="en-US" altLang="en-US" dirty="0">
              <a:solidFill>
                <a:srgbClr val="000000"/>
              </a:solidFill>
              <a:latin typeface="Arial" charset="0"/>
            </a:endParaRPr>
          </a:p>
        </p:txBody>
      </p:sp>
    </p:spTree>
    <p:extLst>
      <p:ext uri="{BB962C8B-B14F-4D97-AF65-F5344CB8AC3E}">
        <p14:creationId xmlns:p14="http://schemas.microsoft.com/office/powerpoint/2010/main" val="40707954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fontAlgn="base" hangingPunct="1">
        <a:spcBef>
          <a:spcPct val="0"/>
        </a:spcBef>
        <a:spcAft>
          <a:spcPct val="0"/>
        </a:spcAft>
        <a:defRPr sz="4000">
          <a:solidFill>
            <a:srgbClr val="006633"/>
          </a:solidFill>
          <a:latin typeface="+mj-lt"/>
          <a:ea typeface="+mj-ea"/>
          <a:cs typeface="+mj-cs"/>
        </a:defRPr>
      </a:lvl1pPr>
      <a:lvl2pPr algn="ctr" rtl="0" eaLnBrk="1" fontAlgn="base" hangingPunct="1">
        <a:spcBef>
          <a:spcPct val="0"/>
        </a:spcBef>
        <a:spcAft>
          <a:spcPct val="0"/>
        </a:spcAft>
        <a:defRPr sz="4000">
          <a:solidFill>
            <a:srgbClr val="006633"/>
          </a:solidFill>
          <a:latin typeface="Verdana" pitchFamily="34" charset="0"/>
        </a:defRPr>
      </a:lvl2pPr>
      <a:lvl3pPr algn="ctr" rtl="0" eaLnBrk="1" fontAlgn="base" hangingPunct="1">
        <a:spcBef>
          <a:spcPct val="0"/>
        </a:spcBef>
        <a:spcAft>
          <a:spcPct val="0"/>
        </a:spcAft>
        <a:defRPr sz="4000">
          <a:solidFill>
            <a:srgbClr val="006633"/>
          </a:solidFill>
          <a:latin typeface="Verdana" pitchFamily="34" charset="0"/>
        </a:defRPr>
      </a:lvl3pPr>
      <a:lvl4pPr algn="ctr" rtl="0" eaLnBrk="1" fontAlgn="base" hangingPunct="1">
        <a:spcBef>
          <a:spcPct val="0"/>
        </a:spcBef>
        <a:spcAft>
          <a:spcPct val="0"/>
        </a:spcAft>
        <a:defRPr sz="4000">
          <a:solidFill>
            <a:srgbClr val="006633"/>
          </a:solidFill>
          <a:latin typeface="Verdana" pitchFamily="34" charset="0"/>
        </a:defRPr>
      </a:lvl4pPr>
      <a:lvl5pPr algn="ctr" rtl="0" eaLnBrk="1" fontAlgn="base" hangingPunct="1">
        <a:spcBef>
          <a:spcPct val="0"/>
        </a:spcBef>
        <a:spcAft>
          <a:spcPct val="0"/>
        </a:spcAft>
        <a:defRPr sz="4000">
          <a:solidFill>
            <a:srgbClr val="006633"/>
          </a:solidFill>
          <a:latin typeface="Verdana" pitchFamily="34" charset="0"/>
        </a:defRPr>
      </a:lvl5pPr>
      <a:lvl6pPr marL="457200" algn="ctr" rtl="0" eaLnBrk="1" fontAlgn="base" hangingPunct="1">
        <a:spcBef>
          <a:spcPct val="0"/>
        </a:spcBef>
        <a:spcAft>
          <a:spcPct val="0"/>
        </a:spcAft>
        <a:defRPr sz="4000">
          <a:solidFill>
            <a:srgbClr val="006633"/>
          </a:solidFill>
          <a:latin typeface="Verdana" pitchFamily="34" charset="0"/>
        </a:defRPr>
      </a:lvl6pPr>
      <a:lvl7pPr marL="914400" algn="ctr" rtl="0" eaLnBrk="1" fontAlgn="base" hangingPunct="1">
        <a:spcBef>
          <a:spcPct val="0"/>
        </a:spcBef>
        <a:spcAft>
          <a:spcPct val="0"/>
        </a:spcAft>
        <a:defRPr sz="4000">
          <a:solidFill>
            <a:srgbClr val="006633"/>
          </a:solidFill>
          <a:latin typeface="Verdana" pitchFamily="34" charset="0"/>
        </a:defRPr>
      </a:lvl7pPr>
      <a:lvl8pPr marL="1371600" algn="ctr" rtl="0" eaLnBrk="1" fontAlgn="base" hangingPunct="1">
        <a:spcBef>
          <a:spcPct val="0"/>
        </a:spcBef>
        <a:spcAft>
          <a:spcPct val="0"/>
        </a:spcAft>
        <a:defRPr sz="4000">
          <a:solidFill>
            <a:srgbClr val="006633"/>
          </a:solidFill>
          <a:latin typeface="Verdana" pitchFamily="34" charset="0"/>
        </a:defRPr>
      </a:lvl8pPr>
      <a:lvl9pPr marL="1828800" algn="ctr" rtl="0" eaLnBrk="1" fontAlgn="base" hangingPunct="1">
        <a:spcBef>
          <a:spcPct val="0"/>
        </a:spcBef>
        <a:spcAft>
          <a:spcPct val="0"/>
        </a:spcAft>
        <a:defRPr sz="4000">
          <a:solidFill>
            <a:srgbClr val="006633"/>
          </a:solidFill>
          <a:latin typeface="Verdan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hyperlink" Target="http://dnr.wi.gov/news/input/guidance.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ChangeArrowheads="1"/>
          </p:cNvSpPr>
          <p:nvPr/>
        </p:nvSpPr>
        <p:spPr bwMode="auto">
          <a:xfrm>
            <a:off x="0" y="1559269"/>
            <a:ext cx="9144000" cy="264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defRPr/>
            </a:pPr>
            <a:r>
              <a:rPr lang="en-US" sz="3600" b="1" dirty="0">
                <a:latin typeface="Calibri" pitchFamily="34" charset="0"/>
              </a:rPr>
              <a:t>WIEG &amp; WCMA Legislative Conference</a:t>
            </a:r>
          </a:p>
          <a:p>
            <a:pPr algn="ctr">
              <a:buNone/>
              <a:defRPr/>
            </a:pPr>
            <a:r>
              <a:rPr lang="en-US" sz="3600" b="1" dirty="0">
                <a:latin typeface="Calibri" pitchFamily="34" charset="0"/>
              </a:rPr>
              <a:t>March 7, 2018</a:t>
            </a:r>
          </a:p>
          <a:p>
            <a:pPr algn="ctr">
              <a:buNone/>
              <a:defRPr/>
            </a:pPr>
            <a:endParaRPr lang="en-US" sz="3600" b="1" dirty="0">
              <a:latin typeface="Calibri" pitchFamily="34" charset="0"/>
            </a:endParaRPr>
          </a:p>
          <a:p>
            <a:pPr algn="ctr">
              <a:buNone/>
              <a:defRPr/>
            </a:pPr>
            <a:r>
              <a:rPr lang="en-US" sz="3600" b="1" i="1" dirty="0">
                <a:latin typeface="Calibri" pitchFamily="34" charset="0"/>
              </a:rPr>
              <a:t>Wisconsin DNR Program Updates</a:t>
            </a:r>
          </a:p>
        </p:txBody>
      </p:sp>
      <p:sp>
        <p:nvSpPr>
          <p:cNvPr id="7" name="TextBox 4"/>
          <p:cNvSpPr txBox="1">
            <a:spLocks noChangeArrowheads="1"/>
          </p:cNvSpPr>
          <p:nvPr/>
        </p:nvSpPr>
        <p:spPr bwMode="auto">
          <a:xfrm>
            <a:off x="71378" y="3860802"/>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2000" dirty="0">
              <a:latin typeface="Calibri" pitchFamily="34" charset="0"/>
            </a:endParaRPr>
          </a:p>
          <a:p>
            <a:pPr algn="ctr" eaLnBrk="1" hangingPunct="1">
              <a:spcBef>
                <a:spcPct val="0"/>
              </a:spcBef>
              <a:buFontTx/>
              <a:buNone/>
            </a:pPr>
            <a:endParaRPr lang="en-US" altLang="en-US" sz="2000" i="1" dirty="0">
              <a:latin typeface="Calibri" pitchFamily="34" charset="0"/>
            </a:endParaRPr>
          </a:p>
          <a:p>
            <a:pPr algn="ctr" eaLnBrk="1" hangingPunct="1">
              <a:spcBef>
                <a:spcPct val="0"/>
              </a:spcBef>
              <a:buFontTx/>
              <a:buNone/>
            </a:pPr>
            <a:endParaRPr lang="en-US" altLang="en-US" sz="2000" dirty="0">
              <a:latin typeface="Calibri" pitchFamily="34" charset="0"/>
            </a:endParaRPr>
          </a:p>
          <a:p>
            <a:pPr algn="ctr" eaLnBrk="1" hangingPunct="1">
              <a:spcBef>
                <a:spcPct val="0"/>
              </a:spcBef>
              <a:buFontTx/>
              <a:buNone/>
            </a:pPr>
            <a:endParaRPr lang="en-US" altLang="en-US" sz="2000" dirty="0">
              <a:latin typeface="Calibri" pitchFamily="34" charset="0"/>
            </a:endParaRPr>
          </a:p>
        </p:txBody>
      </p:sp>
      <p:sp>
        <p:nvSpPr>
          <p:cNvPr id="6" name="Slide Number Placeholder 1"/>
          <p:cNvSpPr>
            <a:spLocks noGrp="1"/>
          </p:cNvSpPr>
          <p:nvPr>
            <p:ph type="sldNum" sz="quarter" idx="12"/>
          </p:nvPr>
        </p:nvSpPr>
        <p:spPr>
          <a:xfrm>
            <a:off x="6553200" y="6245225"/>
            <a:ext cx="2133600" cy="476250"/>
          </a:xfrm>
        </p:spPr>
        <p:txBody>
          <a:bodyPr/>
          <a:lstStyle/>
          <a:p>
            <a:pPr>
              <a:defRPr/>
            </a:pPr>
            <a:fld id="{8208E8AD-0392-488B-9594-494CF955378D}" type="slidenum">
              <a:rPr lang="en-US" smtClean="0"/>
              <a:pPr>
                <a:defRPr/>
              </a:pPr>
              <a:t>1</a:t>
            </a:fld>
            <a:endParaRPr lang="en-US" dirty="0"/>
          </a:p>
        </p:txBody>
      </p:sp>
      <p:sp>
        <p:nvSpPr>
          <p:cNvPr id="8" name="TextBox 4"/>
          <p:cNvSpPr txBox="1">
            <a:spLocks noChangeArrowheads="1"/>
          </p:cNvSpPr>
          <p:nvPr/>
        </p:nvSpPr>
        <p:spPr bwMode="auto">
          <a:xfrm>
            <a:off x="71378" y="4337349"/>
            <a:ext cx="9144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2000" dirty="0">
              <a:latin typeface="Calibri" pitchFamily="34" charset="0"/>
            </a:endParaRPr>
          </a:p>
          <a:p>
            <a:pPr algn="ctr" eaLnBrk="1" hangingPunct="1">
              <a:spcBef>
                <a:spcPct val="0"/>
              </a:spcBef>
              <a:buFontTx/>
              <a:buNone/>
            </a:pPr>
            <a:endParaRPr lang="en-US" altLang="en-US" sz="2000" dirty="0">
              <a:latin typeface="Calibri" pitchFamily="34" charset="0"/>
            </a:endParaRPr>
          </a:p>
          <a:p>
            <a:pPr algn="ctr" eaLnBrk="1" hangingPunct="1">
              <a:spcBef>
                <a:spcPct val="0"/>
              </a:spcBef>
              <a:buFontTx/>
              <a:buNone/>
            </a:pPr>
            <a:r>
              <a:rPr lang="en-US" altLang="en-US" sz="2000" b="1" dirty="0">
                <a:latin typeface="Calibri" pitchFamily="34" charset="0"/>
              </a:rPr>
              <a:t>Bart Sponseller</a:t>
            </a:r>
          </a:p>
          <a:p>
            <a:pPr algn="ctr" eaLnBrk="1" hangingPunct="1">
              <a:spcBef>
                <a:spcPct val="0"/>
              </a:spcBef>
              <a:buFontTx/>
              <a:buNone/>
            </a:pPr>
            <a:r>
              <a:rPr lang="en-US" altLang="en-US" sz="2000" b="1" dirty="0">
                <a:latin typeface="Calibri" pitchFamily="34" charset="0"/>
              </a:rPr>
              <a:t>Deputy Division Administrator</a:t>
            </a:r>
          </a:p>
          <a:p>
            <a:pPr algn="ctr" eaLnBrk="1" hangingPunct="1">
              <a:spcBef>
                <a:spcPct val="0"/>
              </a:spcBef>
              <a:buFontTx/>
              <a:buNone/>
            </a:pPr>
            <a:r>
              <a:rPr lang="en-US" altLang="en-US" sz="2000" b="1" dirty="0">
                <a:latin typeface="Calibri" pitchFamily="34" charset="0"/>
              </a:rPr>
              <a:t>Environmental Management Division</a:t>
            </a:r>
          </a:p>
          <a:p>
            <a:pPr algn="ctr" eaLnBrk="1" hangingPunct="1">
              <a:spcBef>
                <a:spcPct val="0"/>
              </a:spcBef>
              <a:buFontTx/>
              <a:buNone/>
            </a:pPr>
            <a:r>
              <a:rPr lang="en-US" altLang="en-US" sz="2000" b="1" dirty="0">
                <a:latin typeface="Calibri" pitchFamily="34" charset="0"/>
              </a:rPr>
              <a:t>Wisconsin Department of Natural Resources</a:t>
            </a:r>
          </a:p>
          <a:p>
            <a:pPr algn="ctr" eaLnBrk="1" hangingPunct="1">
              <a:spcBef>
                <a:spcPct val="0"/>
              </a:spcBef>
              <a:buFontTx/>
              <a:buNone/>
            </a:pPr>
            <a:endParaRPr lang="en-US" altLang="en-US" sz="2000" dirty="0">
              <a:latin typeface="Calibri" pitchFamily="34" charset="0"/>
            </a:endParaRPr>
          </a:p>
        </p:txBody>
      </p:sp>
      <p:sp>
        <p:nvSpPr>
          <p:cNvPr id="9" name="TextBox 8">
            <a:extLst>
              <a:ext uri="{FF2B5EF4-FFF2-40B4-BE49-F238E27FC236}">
                <a16:creationId xmlns:a16="http://schemas.microsoft.com/office/drawing/2014/main" xmlns="" id="{5DAB2606-8E1A-4D61-83F7-71BBF39AB90F}"/>
              </a:ext>
            </a:extLst>
          </p:cNvPr>
          <p:cNvSpPr txBox="1"/>
          <p:nvPr/>
        </p:nvSpPr>
        <p:spPr>
          <a:xfrm>
            <a:off x="914400" y="388283"/>
            <a:ext cx="2180405" cy="297517"/>
          </a:xfrm>
          <a:prstGeom prst="rect">
            <a:avLst/>
          </a:prstGeom>
          <a:noFill/>
        </p:spPr>
        <p:txBody>
          <a:bodyPr wrap="none" rtlCol="0">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2790E"/>
                </a:solidFill>
                <a:effectLst>
                  <a:outerShdw blurRad="38100" dist="38100" dir="2700000" algn="tl">
                    <a:srgbClr val="000000">
                      <a:alpha val="43137"/>
                    </a:srgbClr>
                  </a:outerShdw>
                </a:effectLst>
                <a:uLnTx/>
                <a:uFillTx/>
                <a:latin typeface="Calibri"/>
                <a:ea typeface="+mn-ea"/>
                <a:cs typeface="+mn-cs"/>
              </a:rPr>
              <a:t>Wisconsin</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Department of Natural Resources</a:t>
            </a:r>
          </a:p>
        </p:txBody>
      </p:sp>
    </p:spTree>
    <p:extLst>
      <p:ext uri="{BB962C8B-B14F-4D97-AF65-F5344CB8AC3E}">
        <p14:creationId xmlns:p14="http://schemas.microsoft.com/office/powerpoint/2010/main" val="2241344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4756"/>
            <a:ext cx="8229600" cy="808038"/>
          </a:xfrm>
        </p:spPr>
        <p:txBody>
          <a:bodyPr>
            <a:normAutofit/>
          </a:bodyPr>
          <a:lstStyle/>
          <a:p>
            <a:r>
              <a:rPr lang="en-US" sz="3200" b="1" dirty="0">
                <a:solidFill>
                  <a:schemeClr val="tx2"/>
                </a:solidFill>
                <a:latin typeface="Calibri" panose="020F0502020204030204" pitchFamily="34" charset="0"/>
                <a:cs typeface="Calibri" panose="020F0502020204030204" pitchFamily="34" charset="0"/>
              </a:rPr>
              <a:t>NSR reform</a:t>
            </a:r>
          </a:p>
        </p:txBody>
      </p:sp>
      <p:sp>
        <p:nvSpPr>
          <p:cNvPr id="3" name="Content Placeholder 2"/>
          <p:cNvSpPr>
            <a:spLocks noGrp="1"/>
          </p:cNvSpPr>
          <p:nvPr>
            <p:ph idx="1"/>
          </p:nvPr>
        </p:nvSpPr>
        <p:spPr>
          <a:xfrm>
            <a:off x="457200" y="1869062"/>
            <a:ext cx="8229600" cy="4525963"/>
          </a:xfrm>
        </p:spPr>
        <p:txBody>
          <a:bodyPr>
            <a:normAutofit fontScale="85000" lnSpcReduction="20000"/>
          </a:bodyPr>
          <a:lstStyle/>
          <a:p>
            <a:r>
              <a:rPr lang="en-US" dirty="0">
                <a:latin typeface="Calibri" panose="020F0502020204030204" pitchFamily="34" charset="0"/>
                <a:cs typeface="Calibri" panose="020F0502020204030204" pitchFamily="34" charset="0"/>
              </a:rPr>
              <a:t>Lawmakers are looking to “ease the burden of EPA's new source review (NSR) air permitting program”</a:t>
            </a:r>
          </a:p>
          <a:p>
            <a:r>
              <a:rPr lang="en-US" dirty="0">
                <a:latin typeface="Calibri" panose="020F0502020204030204" pitchFamily="34" charset="0"/>
                <a:cs typeface="Calibri" panose="020F0502020204030204" pitchFamily="34" charset="0"/>
              </a:rPr>
              <a:t>EPA responded with a December 7, 2017 memo deferring to industry's projections of likely emissions increases</a:t>
            </a:r>
          </a:p>
          <a:p>
            <a:pPr lvl="1"/>
            <a:r>
              <a:rPr lang="en-US" dirty="0">
                <a:latin typeface="Calibri" panose="020F0502020204030204" pitchFamily="34" charset="0"/>
                <a:cs typeface="Calibri" panose="020F0502020204030204" pitchFamily="34" charset="0"/>
              </a:rPr>
              <a:t>For facilities using projected actuals to show that a project does not require review under PSD</a:t>
            </a:r>
          </a:p>
          <a:p>
            <a:pPr lvl="1"/>
            <a:r>
              <a:rPr lang="en-US" dirty="0">
                <a:latin typeface="Calibri" panose="020F0502020204030204" pitchFamily="34" charset="0"/>
                <a:cs typeface="Calibri" panose="020F0502020204030204" pitchFamily="34" charset="0"/>
              </a:rPr>
              <a:t>EPA will not question a facility’s emission projections but will rely on post construction information to determine if projection was accurate</a:t>
            </a:r>
          </a:p>
          <a:p>
            <a:r>
              <a:rPr lang="en-US" dirty="0">
                <a:latin typeface="Calibri" panose="020F0502020204030204" pitchFamily="34" charset="0"/>
                <a:cs typeface="Calibri" panose="020F0502020204030204" pitchFamily="34" charset="0"/>
              </a:rPr>
              <a:t>EPA expects this to be the 1st memo in a series of NSR reforms</a:t>
            </a:r>
          </a:p>
        </p:txBody>
      </p:sp>
      <p:sp>
        <p:nvSpPr>
          <p:cNvPr id="4" name="Slide Number Placeholder 3">
            <a:extLst>
              <a:ext uri="{FF2B5EF4-FFF2-40B4-BE49-F238E27FC236}">
                <a16:creationId xmlns:a16="http://schemas.microsoft.com/office/drawing/2014/main" xmlns="" id="{4D6B3DD6-2AC0-4E45-B356-0C02F5EB48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FAFA4A-55BA-4450-BBCC-AD4245E44D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TextBox 4">
            <a:extLst>
              <a:ext uri="{FF2B5EF4-FFF2-40B4-BE49-F238E27FC236}">
                <a16:creationId xmlns:a16="http://schemas.microsoft.com/office/drawing/2014/main" xmlns="" id="{750A6113-3E01-41A6-8E94-548BC87C72D3}"/>
              </a:ext>
            </a:extLst>
          </p:cNvPr>
          <p:cNvSpPr txBox="1"/>
          <p:nvPr/>
        </p:nvSpPr>
        <p:spPr>
          <a:xfrm>
            <a:off x="914400" y="388283"/>
            <a:ext cx="2180405" cy="297517"/>
          </a:xfrm>
          <a:prstGeom prst="rect">
            <a:avLst/>
          </a:prstGeom>
          <a:noFill/>
        </p:spPr>
        <p:txBody>
          <a:bodyPr wrap="none" rtlCol="0">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2790E"/>
                </a:solidFill>
                <a:effectLst>
                  <a:outerShdw blurRad="38100" dist="38100" dir="2700000" algn="tl">
                    <a:srgbClr val="000000">
                      <a:alpha val="43137"/>
                    </a:srgbClr>
                  </a:outerShdw>
                </a:effectLst>
                <a:uLnTx/>
                <a:uFillTx/>
                <a:latin typeface="Calibri"/>
                <a:ea typeface="+mn-ea"/>
                <a:cs typeface="+mn-cs"/>
              </a:rPr>
              <a:t>Wisconsin</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Department of Natural Resources</a:t>
            </a:r>
          </a:p>
        </p:txBody>
      </p:sp>
    </p:spTree>
    <p:extLst>
      <p:ext uri="{BB962C8B-B14F-4D97-AF65-F5344CB8AC3E}">
        <p14:creationId xmlns:p14="http://schemas.microsoft.com/office/powerpoint/2010/main" val="3275904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23848"/>
            <a:ext cx="9144000" cy="523220"/>
          </a:xfrm>
          <a:prstGeom prst="rect">
            <a:avLst/>
          </a:prstGeom>
          <a:noFill/>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defRPr/>
            </a:pPr>
            <a:r>
              <a:rPr lang="en-US" sz="2800" b="1" dirty="0">
                <a:solidFill>
                  <a:srgbClr val="000000"/>
                </a:solidFill>
                <a:latin typeface="Calibri" pitchFamily="34" charset="0"/>
                <a:cs typeface="Arial" charset="0"/>
              </a:rPr>
              <a:t>EPA items on the horizon – Air monitoring citizen science</a:t>
            </a:r>
          </a:p>
        </p:txBody>
      </p:sp>
      <p:sp>
        <p:nvSpPr>
          <p:cNvPr id="2051" name="TextBox 4"/>
          <p:cNvSpPr txBox="1">
            <a:spLocks noChangeArrowheads="1"/>
          </p:cNvSpPr>
          <p:nvPr/>
        </p:nvSpPr>
        <p:spPr bwMode="auto">
          <a:xfrm>
            <a:off x="0" y="3276600"/>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endParaRPr lang="en-US" altLang="en-US" sz="2000" dirty="0">
              <a:solidFill>
                <a:srgbClr val="000000"/>
              </a:solidFill>
              <a:latin typeface="Calibri" pitchFamily="34" charset="0"/>
              <a:cs typeface="Arial" charset="0"/>
            </a:endParaRPr>
          </a:p>
          <a:p>
            <a:pPr algn="ctr" eaLnBrk="1" fontAlgn="base" hangingPunct="1">
              <a:spcBef>
                <a:spcPct val="0"/>
              </a:spcBef>
              <a:spcAft>
                <a:spcPct val="0"/>
              </a:spcAft>
              <a:buFontTx/>
              <a:buNone/>
            </a:pPr>
            <a:endParaRPr lang="en-US" altLang="en-US" sz="2000" dirty="0">
              <a:solidFill>
                <a:srgbClr val="000000"/>
              </a:solidFill>
              <a:latin typeface="Calibri" pitchFamily="34" charset="0"/>
              <a:cs typeface="Arial" charset="0"/>
            </a:endParaRPr>
          </a:p>
        </p:txBody>
      </p:sp>
      <p:sp>
        <p:nvSpPr>
          <p:cNvPr id="2" name="Slide Number Placeholder 1"/>
          <p:cNvSpPr>
            <a:spLocks noGrp="1"/>
          </p:cNvSpPr>
          <p:nvPr>
            <p:ph type="sldNum" sz="quarter" idx="12"/>
          </p:nvPr>
        </p:nvSpPr>
        <p:spPr/>
        <p:txBody>
          <a:bodyPr/>
          <a:lstStyle/>
          <a:p>
            <a:fld id="{3AEF465D-8F04-42E9-8B4C-CF864780C56E}" type="slidenum">
              <a:rPr lang="en-US" smtClean="0"/>
              <a:t>11</a:t>
            </a:fld>
            <a:endParaRPr lang="en-US" dirty="0"/>
          </a:p>
        </p:txBody>
      </p:sp>
      <p:pic>
        <p:nvPicPr>
          <p:cNvPr id="6" name="Picture 5">
            <a:extLst>
              <a:ext uri="{FF2B5EF4-FFF2-40B4-BE49-F238E27FC236}">
                <a16:creationId xmlns:a16="http://schemas.microsoft.com/office/drawing/2014/main" xmlns="" id="{0E74B9B9-1B23-4DC2-8D7F-02428006C449}"/>
              </a:ext>
            </a:extLst>
          </p:cNvPr>
          <p:cNvPicPr>
            <a:picLocks noChangeAspect="1"/>
          </p:cNvPicPr>
          <p:nvPr/>
        </p:nvPicPr>
        <p:blipFill>
          <a:blip r:embed="rId3"/>
          <a:stretch>
            <a:fillRect/>
          </a:stretch>
        </p:blipFill>
        <p:spPr>
          <a:xfrm>
            <a:off x="6260798" y="1977955"/>
            <a:ext cx="1884302" cy="1884302"/>
          </a:xfrm>
          <a:prstGeom prst="rect">
            <a:avLst/>
          </a:prstGeom>
          <a:effectLst>
            <a:softEdge rad="63500"/>
          </a:effectLst>
        </p:spPr>
      </p:pic>
      <p:pic>
        <p:nvPicPr>
          <p:cNvPr id="7" name="Picture 6">
            <a:extLst>
              <a:ext uri="{FF2B5EF4-FFF2-40B4-BE49-F238E27FC236}">
                <a16:creationId xmlns:a16="http://schemas.microsoft.com/office/drawing/2014/main" xmlns="" id="{BB5E78D1-7BC4-4E5F-BA2B-781F3F983C7D}"/>
              </a:ext>
            </a:extLst>
          </p:cNvPr>
          <p:cNvPicPr>
            <a:picLocks noChangeAspect="1"/>
          </p:cNvPicPr>
          <p:nvPr/>
        </p:nvPicPr>
        <p:blipFill>
          <a:blip r:embed="rId4"/>
          <a:stretch>
            <a:fillRect/>
          </a:stretch>
        </p:blipFill>
        <p:spPr>
          <a:xfrm>
            <a:off x="5424793" y="3862257"/>
            <a:ext cx="3556313" cy="2963594"/>
          </a:xfrm>
          <a:prstGeom prst="rect">
            <a:avLst/>
          </a:prstGeom>
          <a:effectLst>
            <a:softEdge rad="63500"/>
          </a:effectLst>
        </p:spPr>
      </p:pic>
      <p:sp>
        <p:nvSpPr>
          <p:cNvPr id="4" name="Rectangle 3">
            <a:extLst>
              <a:ext uri="{FF2B5EF4-FFF2-40B4-BE49-F238E27FC236}">
                <a16:creationId xmlns:a16="http://schemas.microsoft.com/office/drawing/2014/main" xmlns="" id="{7503E900-23FE-41A6-94EF-0A8B9D75903C}"/>
              </a:ext>
            </a:extLst>
          </p:cNvPr>
          <p:cNvSpPr/>
          <p:nvPr/>
        </p:nvSpPr>
        <p:spPr>
          <a:xfrm>
            <a:off x="251076" y="2211779"/>
            <a:ext cx="5173716" cy="3046988"/>
          </a:xfrm>
          <a:prstGeom prst="rect">
            <a:avLst/>
          </a:prstGeom>
        </p:spPr>
        <p:txBody>
          <a:bodyPr wrap="square">
            <a:spAutoFit/>
          </a:bodyPr>
          <a:lstStyle/>
          <a:p>
            <a:pPr marL="800100" lvl="1" indent="-342900">
              <a:buFont typeface="Arial" panose="020B0604020202020204" pitchFamily="34" charset="0"/>
              <a:buChar char="•"/>
            </a:pPr>
            <a:r>
              <a:rPr lang="en-US" sz="2400" kern="0" dirty="0">
                <a:solidFill>
                  <a:prstClr val="black"/>
                </a:solidFill>
                <a:latin typeface="Calibri" panose="020F0502020204030204" pitchFamily="34" charset="0"/>
                <a:cs typeface="Calibri" panose="020F0502020204030204" pitchFamily="34" charset="0"/>
              </a:rPr>
              <a:t>Citizen science and low cost sensor technology</a:t>
            </a:r>
          </a:p>
          <a:p>
            <a:pPr marL="1257300" lvl="2" indent="-342900">
              <a:buFont typeface="Arial" panose="020B0604020202020204" pitchFamily="34" charset="0"/>
              <a:buChar char="•"/>
            </a:pPr>
            <a:endParaRPr lang="en-US" sz="2400" kern="0" dirty="0">
              <a:solidFill>
                <a:prstClr val="black"/>
              </a:solidFill>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US" sz="2400" kern="0" dirty="0">
                <a:solidFill>
                  <a:prstClr val="black"/>
                </a:solidFill>
                <a:latin typeface="Calibri" panose="020F0502020204030204" pitchFamily="34" charset="0"/>
                <a:cs typeface="Calibri" panose="020F0502020204030204" pitchFamily="34" charset="0"/>
              </a:rPr>
              <a:t>EPA making an effort to support citizen science efforts </a:t>
            </a:r>
          </a:p>
          <a:p>
            <a:pPr marL="1257300" lvl="2" indent="-342900">
              <a:buFont typeface="Arial" panose="020B0604020202020204" pitchFamily="34" charset="0"/>
              <a:buChar char="•"/>
            </a:pPr>
            <a:r>
              <a:rPr lang="en-US" sz="2400" kern="0" dirty="0">
                <a:solidFill>
                  <a:prstClr val="black"/>
                </a:solidFill>
                <a:latin typeface="Calibri" panose="020F0502020204030204" pitchFamily="34" charset="0"/>
                <a:cs typeface="Calibri" panose="020F0502020204030204" pitchFamily="34" charset="0"/>
              </a:rPr>
              <a:t>sensor toolbox</a:t>
            </a:r>
          </a:p>
          <a:p>
            <a:pPr marL="1257300" lvl="2" indent="-342900">
              <a:buFont typeface="Arial" panose="020B0604020202020204" pitchFamily="34" charset="0"/>
              <a:buChar char="•"/>
            </a:pPr>
            <a:r>
              <a:rPr lang="en-US" sz="2400" kern="0" dirty="0">
                <a:solidFill>
                  <a:prstClr val="black"/>
                </a:solidFill>
                <a:latin typeface="Calibri" panose="020F0502020204030204" pitchFamily="34" charset="0"/>
                <a:cs typeface="Calibri" panose="020F0502020204030204" pitchFamily="34" charset="0"/>
              </a:rPr>
              <a:t>standards for sensor technology</a:t>
            </a:r>
          </a:p>
        </p:txBody>
      </p:sp>
      <p:sp>
        <p:nvSpPr>
          <p:cNvPr id="9" name="TextBox 8">
            <a:extLst>
              <a:ext uri="{FF2B5EF4-FFF2-40B4-BE49-F238E27FC236}">
                <a16:creationId xmlns:a16="http://schemas.microsoft.com/office/drawing/2014/main" xmlns="" id="{06056094-F244-4C8A-8994-47201A1373D3}"/>
              </a:ext>
            </a:extLst>
          </p:cNvPr>
          <p:cNvSpPr txBox="1"/>
          <p:nvPr/>
        </p:nvSpPr>
        <p:spPr>
          <a:xfrm>
            <a:off x="914400" y="388283"/>
            <a:ext cx="2180405" cy="297517"/>
          </a:xfrm>
          <a:prstGeom prst="rect">
            <a:avLst/>
          </a:prstGeom>
          <a:noFill/>
        </p:spPr>
        <p:txBody>
          <a:bodyPr wrap="none" rtlCol="0">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2790E"/>
                </a:solidFill>
                <a:effectLst>
                  <a:outerShdw blurRad="38100" dist="38100" dir="2700000" algn="tl">
                    <a:srgbClr val="000000">
                      <a:alpha val="43137"/>
                    </a:srgbClr>
                  </a:outerShdw>
                </a:effectLst>
                <a:uLnTx/>
                <a:uFillTx/>
                <a:latin typeface="Calibri"/>
                <a:ea typeface="+mn-ea"/>
                <a:cs typeface="+mn-cs"/>
              </a:rPr>
              <a:t>Wisconsin</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Department of Natural Resources</a:t>
            </a:r>
          </a:p>
        </p:txBody>
      </p:sp>
    </p:spTree>
    <p:extLst>
      <p:ext uri="{BB962C8B-B14F-4D97-AF65-F5344CB8AC3E}">
        <p14:creationId xmlns:p14="http://schemas.microsoft.com/office/powerpoint/2010/main" val="2438940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pPr>
              <a:defRPr/>
            </a:pPr>
            <a:fld id="{8208E8AD-0392-488B-9594-494CF955378D}" type="slidenum">
              <a:rPr lang="en-US" smtClean="0"/>
              <a:pPr>
                <a:defRPr/>
              </a:pPr>
              <a:t>12</a:t>
            </a:fld>
            <a:endParaRPr lang="en-US" dirty="0"/>
          </a:p>
        </p:txBody>
      </p:sp>
      <p:sp>
        <p:nvSpPr>
          <p:cNvPr id="2" name="Title 1"/>
          <p:cNvSpPr>
            <a:spLocks noGrp="1"/>
          </p:cNvSpPr>
          <p:nvPr>
            <p:ph type="title" idx="4294967295"/>
          </p:nvPr>
        </p:nvSpPr>
        <p:spPr>
          <a:xfrm>
            <a:off x="0" y="990600"/>
            <a:ext cx="9144000" cy="762000"/>
          </a:xfrm>
        </p:spPr>
        <p:txBody>
          <a:bodyPr>
            <a:normAutofit/>
          </a:bodyPr>
          <a:lstStyle/>
          <a:p>
            <a:r>
              <a:rPr lang="en-US" sz="3200" b="1" dirty="0">
                <a:solidFill>
                  <a:schemeClr val="tx1"/>
                </a:solidFill>
                <a:latin typeface="Calibri" panose="020F0502020204030204" pitchFamily="34" charset="0"/>
                <a:cs typeface="Calibri" panose="020F0502020204030204" pitchFamily="34" charset="0"/>
              </a:rPr>
              <a:t>1-Hour NO</a:t>
            </a:r>
            <a:r>
              <a:rPr lang="en-US" sz="3200" b="1" baseline="-25000" dirty="0">
                <a:solidFill>
                  <a:schemeClr val="tx1"/>
                </a:solidFill>
                <a:latin typeface="Calibri" panose="020F0502020204030204" pitchFamily="34" charset="0"/>
                <a:cs typeface="Calibri" panose="020F0502020204030204" pitchFamily="34" charset="0"/>
              </a:rPr>
              <a:t>2</a:t>
            </a:r>
            <a:r>
              <a:rPr lang="en-US" sz="3200" b="1" dirty="0">
                <a:solidFill>
                  <a:schemeClr val="tx1"/>
                </a:solidFill>
                <a:latin typeface="Calibri" panose="020F0502020204030204" pitchFamily="34" charset="0"/>
                <a:cs typeface="Calibri" panose="020F0502020204030204" pitchFamily="34" charset="0"/>
              </a:rPr>
              <a:t> NAAQS</a:t>
            </a:r>
          </a:p>
        </p:txBody>
      </p:sp>
      <p:sp>
        <p:nvSpPr>
          <p:cNvPr id="3" name="Content Placeholder 2"/>
          <p:cNvSpPr>
            <a:spLocks noGrp="1"/>
          </p:cNvSpPr>
          <p:nvPr>
            <p:ph idx="4294967295"/>
          </p:nvPr>
        </p:nvSpPr>
        <p:spPr>
          <a:xfrm>
            <a:off x="685800" y="1961964"/>
            <a:ext cx="7756864" cy="4591235"/>
          </a:xfrm>
        </p:spPr>
        <p:txBody>
          <a:bodyPr>
            <a:noAutofit/>
          </a:bodyPr>
          <a:lstStyle/>
          <a:p>
            <a:r>
              <a:rPr lang="en-US" sz="2800" dirty="0">
                <a:latin typeface="Calibri" panose="020F0502020204030204" pitchFamily="34" charset="0"/>
                <a:cs typeface="Calibri" panose="020F0502020204030204" pitchFamily="34" charset="0"/>
              </a:rPr>
              <a:t>Published in Wisconsin Administrative Code August 1, 2016</a:t>
            </a:r>
          </a:p>
          <a:p>
            <a:pPr marL="0" indent="0">
              <a:buNone/>
            </a:pPr>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Criteria for permit approvability in Wisconsin Statute:</a:t>
            </a:r>
          </a:p>
          <a:p>
            <a:pPr lvl="1"/>
            <a:r>
              <a:rPr lang="en-US" dirty="0">
                <a:latin typeface="Calibri" panose="020F0502020204030204" pitchFamily="34" charset="0"/>
                <a:cs typeface="Calibri" panose="020F0502020204030204" pitchFamily="34" charset="0"/>
              </a:rPr>
              <a:t>Air program may not issue a permit unless if finds that the source cannot cause or exacerbate a violation of NAAQS</a:t>
            </a:r>
          </a:p>
        </p:txBody>
      </p:sp>
      <p:sp>
        <p:nvSpPr>
          <p:cNvPr id="5" name="TextBox 4">
            <a:extLst>
              <a:ext uri="{FF2B5EF4-FFF2-40B4-BE49-F238E27FC236}">
                <a16:creationId xmlns:a16="http://schemas.microsoft.com/office/drawing/2014/main" xmlns="" id="{1BA59D7A-500F-42A4-9FE7-C83100330931}"/>
              </a:ext>
            </a:extLst>
          </p:cNvPr>
          <p:cNvSpPr txBox="1"/>
          <p:nvPr/>
        </p:nvSpPr>
        <p:spPr>
          <a:xfrm>
            <a:off x="914400" y="388283"/>
            <a:ext cx="2180405" cy="297517"/>
          </a:xfrm>
          <a:prstGeom prst="rect">
            <a:avLst/>
          </a:prstGeom>
          <a:noFill/>
        </p:spPr>
        <p:txBody>
          <a:bodyPr wrap="none" rtlCol="0">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2790E"/>
                </a:solidFill>
                <a:effectLst>
                  <a:outerShdw blurRad="38100" dist="38100" dir="2700000" algn="tl">
                    <a:srgbClr val="000000">
                      <a:alpha val="43137"/>
                    </a:srgbClr>
                  </a:outerShdw>
                </a:effectLst>
                <a:uLnTx/>
                <a:uFillTx/>
                <a:latin typeface="Calibri"/>
                <a:ea typeface="+mn-ea"/>
                <a:cs typeface="+mn-cs"/>
              </a:rPr>
              <a:t>Wisconsin</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Department of Natural Resources</a:t>
            </a:r>
          </a:p>
        </p:txBody>
      </p:sp>
    </p:spTree>
    <p:extLst>
      <p:ext uri="{BB962C8B-B14F-4D97-AF65-F5344CB8AC3E}">
        <p14:creationId xmlns:p14="http://schemas.microsoft.com/office/powerpoint/2010/main" val="2124274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pPr>
              <a:defRPr/>
            </a:pPr>
            <a:fld id="{8208E8AD-0392-488B-9594-494CF955378D}" type="slidenum">
              <a:rPr lang="en-US" smtClean="0"/>
              <a:pPr>
                <a:defRPr/>
              </a:pPr>
              <a:t>13</a:t>
            </a:fld>
            <a:endParaRPr lang="en-US" dirty="0"/>
          </a:p>
        </p:txBody>
      </p:sp>
      <p:sp>
        <p:nvSpPr>
          <p:cNvPr id="2" name="Title 1"/>
          <p:cNvSpPr>
            <a:spLocks noGrp="1"/>
          </p:cNvSpPr>
          <p:nvPr>
            <p:ph type="title" idx="4294967295"/>
          </p:nvPr>
        </p:nvSpPr>
        <p:spPr>
          <a:xfrm>
            <a:off x="368496" y="990600"/>
            <a:ext cx="8305800" cy="762000"/>
          </a:xfrm>
        </p:spPr>
        <p:txBody>
          <a:bodyPr>
            <a:normAutofit/>
          </a:bodyPr>
          <a:lstStyle/>
          <a:p>
            <a:r>
              <a:rPr lang="en-US" sz="3200" b="1" dirty="0">
                <a:solidFill>
                  <a:schemeClr val="tx1"/>
                </a:solidFill>
                <a:latin typeface="Calibri" panose="020F0502020204030204" pitchFamily="34" charset="0"/>
                <a:cs typeface="Calibri" panose="020F0502020204030204" pitchFamily="34" charset="0"/>
              </a:rPr>
              <a:t>NO</a:t>
            </a:r>
            <a:r>
              <a:rPr lang="en-US" sz="3200" b="1" baseline="-25000" dirty="0">
                <a:solidFill>
                  <a:schemeClr val="tx1"/>
                </a:solidFill>
                <a:latin typeface="Calibri" panose="020F0502020204030204" pitchFamily="34" charset="0"/>
                <a:cs typeface="Calibri" panose="020F0502020204030204" pitchFamily="34" charset="0"/>
              </a:rPr>
              <a:t>2</a:t>
            </a:r>
            <a:r>
              <a:rPr lang="en-US" sz="3200" b="1" dirty="0">
                <a:solidFill>
                  <a:schemeClr val="tx1"/>
                </a:solidFill>
                <a:latin typeface="Calibri" panose="020F0502020204030204" pitchFamily="34" charset="0"/>
                <a:cs typeface="Calibri" panose="020F0502020204030204" pitchFamily="34" charset="0"/>
              </a:rPr>
              <a:t> NAAQS in Permit Reviews</a:t>
            </a:r>
          </a:p>
        </p:txBody>
      </p:sp>
      <p:sp>
        <p:nvSpPr>
          <p:cNvPr id="3" name="Content Placeholder 2"/>
          <p:cNvSpPr>
            <a:spLocks noGrp="1"/>
          </p:cNvSpPr>
          <p:nvPr>
            <p:ph idx="4294967295"/>
          </p:nvPr>
        </p:nvSpPr>
        <p:spPr>
          <a:xfrm>
            <a:off x="292963" y="1752600"/>
            <a:ext cx="8309499" cy="4800600"/>
          </a:xfrm>
        </p:spPr>
        <p:txBody>
          <a:bodyPr>
            <a:noAutofit/>
          </a:bodyPr>
          <a:lstStyle/>
          <a:p>
            <a:pPr marL="0" indent="0">
              <a:buNone/>
            </a:pPr>
            <a:r>
              <a:rPr lang="en-US" sz="2000" b="1" dirty="0"/>
              <a:t>DNR will use dispersion modeling to evaluate NO</a:t>
            </a:r>
            <a:r>
              <a:rPr lang="en-US" sz="2000" b="1" baseline="-25000" dirty="0"/>
              <a:t>x</a:t>
            </a:r>
            <a:r>
              <a:rPr lang="en-US" sz="2000" b="1" dirty="0"/>
              <a:t> emissions for the 1-hour NO</a:t>
            </a:r>
            <a:r>
              <a:rPr lang="en-US" sz="2000" b="1" baseline="-25000" dirty="0"/>
              <a:t>2 </a:t>
            </a:r>
            <a:r>
              <a:rPr lang="en-US" sz="2000" b="1" dirty="0"/>
              <a:t>standards for the following application types:</a:t>
            </a:r>
          </a:p>
          <a:p>
            <a:pPr marL="0" indent="0">
              <a:buNone/>
            </a:pPr>
            <a:endParaRPr lang="en-US" sz="1800" b="1" dirty="0"/>
          </a:p>
          <a:p>
            <a:r>
              <a:rPr lang="en-US" sz="1800" b="1" dirty="0"/>
              <a:t>Major construction permit reviews under Prevention of Significant Deterioration</a:t>
            </a:r>
          </a:p>
          <a:p>
            <a:pPr lvl="1"/>
            <a:r>
              <a:rPr lang="en-US" sz="1800" dirty="0"/>
              <a:t>Modeling submitted with application as required in </a:t>
            </a:r>
            <a:r>
              <a:rPr lang="en-US" sz="1800" dirty="0" err="1"/>
              <a:t>ch.</a:t>
            </a:r>
            <a:r>
              <a:rPr lang="en-US" sz="1800" dirty="0"/>
              <a:t> NR 405</a:t>
            </a:r>
          </a:p>
          <a:p>
            <a:pPr lvl="1"/>
            <a:r>
              <a:rPr lang="en-US" sz="1800" dirty="0"/>
              <a:t>Updated Ambient Ratio Method for conversion of NO</a:t>
            </a:r>
            <a:r>
              <a:rPr lang="en-US" sz="1800" baseline="-25000" dirty="0"/>
              <a:t>x</a:t>
            </a:r>
            <a:r>
              <a:rPr lang="en-US" sz="1800" dirty="0"/>
              <a:t> to NO</a:t>
            </a:r>
            <a:r>
              <a:rPr lang="en-US" sz="1800" baseline="-25000" dirty="0"/>
              <a:t>2 </a:t>
            </a:r>
            <a:r>
              <a:rPr lang="en-US" sz="1800" dirty="0"/>
              <a:t>to be used</a:t>
            </a:r>
            <a:endParaRPr lang="en-US" sz="1800" baseline="-25000" dirty="0"/>
          </a:p>
          <a:p>
            <a:pPr lvl="1"/>
            <a:r>
              <a:rPr lang="en-US" sz="1800" dirty="0"/>
              <a:t>Updated 40 CFR Part 51 Appendix W to be used</a:t>
            </a:r>
          </a:p>
          <a:p>
            <a:r>
              <a:rPr lang="en-US" sz="1800" b="1" dirty="0"/>
              <a:t>Other permits at facilities with large fuel </a:t>
            </a:r>
            <a:r>
              <a:rPr lang="en-US" sz="1800" b="1"/>
              <a:t>combustion units</a:t>
            </a:r>
            <a:r>
              <a:rPr lang="en-US" sz="1800" b="1" dirty="0"/>
              <a:t>:</a:t>
            </a:r>
          </a:p>
          <a:p>
            <a:pPr lvl="1"/>
            <a:r>
              <a:rPr lang="en-US" sz="1800" dirty="0"/>
              <a:t>National Emissions Inventory lists coal fired electric generating units and coal fired industrial boilers as the only significant stationary source contributors to NO</a:t>
            </a:r>
            <a:r>
              <a:rPr lang="en-US" sz="1800" baseline="-25000" dirty="0"/>
              <a:t>x</a:t>
            </a:r>
            <a:r>
              <a:rPr lang="en-US" sz="1800" dirty="0"/>
              <a:t> emissions</a:t>
            </a:r>
          </a:p>
          <a:p>
            <a:pPr lvl="1"/>
            <a:r>
              <a:rPr lang="en-US" sz="1800" dirty="0"/>
              <a:t>Use PSD source category as a size threshold</a:t>
            </a:r>
          </a:p>
          <a:p>
            <a:endParaRPr lang="en-US" sz="2400" dirty="0"/>
          </a:p>
          <a:p>
            <a:pPr marL="457200" lvl="1" indent="0">
              <a:buNone/>
            </a:pPr>
            <a:endParaRPr lang="en-US" sz="2000" dirty="0"/>
          </a:p>
        </p:txBody>
      </p:sp>
      <p:sp>
        <p:nvSpPr>
          <p:cNvPr id="5" name="TextBox 4">
            <a:extLst>
              <a:ext uri="{FF2B5EF4-FFF2-40B4-BE49-F238E27FC236}">
                <a16:creationId xmlns:a16="http://schemas.microsoft.com/office/drawing/2014/main" xmlns="" id="{70CEDD94-D952-487E-BA5B-B25E755C2102}"/>
              </a:ext>
            </a:extLst>
          </p:cNvPr>
          <p:cNvSpPr txBox="1"/>
          <p:nvPr/>
        </p:nvSpPr>
        <p:spPr>
          <a:xfrm>
            <a:off x="914400" y="388283"/>
            <a:ext cx="2180405" cy="297517"/>
          </a:xfrm>
          <a:prstGeom prst="rect">
            <a:avLst/>
          </a:prstGeom>
          <a:noFill/>
        </p:spPr>
        <p:txBody>
          <a:bodyPr wrap="none" rtlCol="0">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2790E"/>
                </a:solidFill>
                <a:effectLst>
                  <a:outerShdw blurRad="38100" dist="38100" dir="2700000" algn="tl">
                    <a:srgbClr val="000000">
                      <a:alpha val="43137"/>
                    </a:srgbClr>
                  </a:outerShdw>
                </a:effectLst>
                <a:uLnTx/>
                <a:uFillTx/>
                <a:latin typeface="Calibri"/>
                <a:ea typeface="+mn-ea"/>
                <a:cs typeface="+mn-cs"/>
              </a:rPr>
              <a:t>Wisconsin</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Department of Natural Resources</a:t>
            </a:r>
          </a:p>
        </p:txBody>
      </p:sp>
    </p:spTree>
    <p:extLst>
      <p:ext uri="{BB962C8B-B14F-4D97-AF65-F5344CB8AC3E}">
        <p14:creationId xmlns:p14="http://schemas.microsoft.com/office/powerpoint/2010/main" val="3152176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pPr>
              <a:defRPr/>
            </a:pPr>
            <a:fld id="{8208E8AD-0392-488B-9594-494CF955378D}" type="slidenum">
              <a:rPr lang="en-US" smtClean="0"/>
              <a:pPr>
                <a:defRPr/>
              </a:pPr>
              <a:t>14</a:t>
            </a:fld>
            <a:endParaRPr lang="en-US" dirty="0"/>
          </a:p>
        </p:txBody>
      </p:sp>
      <p:sp>
        <p:nvSpPr>
          <p:cNvPr id="3" name="Content Placeholder 2"/>
          <p:cNvSpPr>
            <a:spLocks noGrp="1"/>
          </p:cNvSpPr>
          <p:nvPr>
            <p:ph idx="4294967295"/>
          </p:nvPr>
        </p:nvSpPr>
        <p:spPr>
          <a:xfrm>
            <a:off x="368496" y="1841380"/>
            <a:ext cx="8305800" cy="4603812"/>
          </a:xfrm>
        </p:spPr>
        <p:txBody>
          <a:bodyPr>
            <a:noAutofit/>
          </a:bodyPr>
          <a:lstStyle/>
          <a:p>
            <a:pPr marL="0" indent="0">
              <a:buNone/>
            </a:pPr>
            <a:r>
              <a:rPr lang="en-US" sz="2000" b="1" dirty="0"/>
              <a:t>DNR will use a weight of evidence approach to evaluate NO</a:t>
            </a:r>
            <a:r>
              <a:rPr lang="en-US" sz="2000" b="1" baseline="-25000" dirty="0"/>
              <a:t>x</a:t>
            </a:r>
            <a:r>
              <a:rPr lang="en-US" sz="2000" b="1" dirty="0"/>
              <a:t> emissions for the 1-hour NO</a:t>
            </a:r>
            <a:r>
              <a:rPr lang="en-US" sz="2000" b="1" baseline="-25000" dirty="0"/>
              <a:t>2</a:t>
            </a:r>
            <a:r>
              <a:rPr lang="en-US" sz="2000" b="1" dirty="0"/>
              <a:t> standards for all other application types:</a:t>
            </a:r>
          </a:p>
          <a:p>
            <a:pPr marL="0" indent="0">
              <a:buNone/>
            </a:pPr>
            <a:endParaRPr lang="en-US" sz="1800" b="1" dirty="0"/>
          </a:p>
          <a:p>
            <a:pPr lvl="0"/>
            <a:r>
              <a:rPr lang="en-US" sz="1800" b="1" dirty="0"/>
              <a:t>Weight of evidence of the impact industrial stationary sources have on ambient NO</a:t>
            </a:r>
            <a:r>
              <a:rPr lang="en-US" sz="1800" b="1" baseline="-25000" dirty="0"/>
              <a:t>2</a:t>
            </a:r>
            <a:r>
              <a:rPr lang="en-US" sz="1800" b="1" dirty="0"/>
              <a:t> concentrations</a:t>
            </a:r>
            <a:r>
              <a:rPr lang="en-US" sz="1800" dirty="0"/>
              <a:t>:  </a:t>
            </a:r>
          </a:p>
          <a:p>
            <a:pPr lvl="1"/>
            <a:r>
              <a:rPr lang="en-US" sz="1800" dirty="0"/>
              <a:t>Mobile sources, such as motor vehicles, are the primary source of NO</a:t>
            </a:r>
            <a:r>
              <a:rPr lang="en-US" sz="1800" baseline="-25000" dirty="0"/>
              <a:t>x</a:t>
            </a:r>
            <a:r>
              <a:rPr lang="en-US" sz="1800" dirty="0"/>
              <a:t> emissions (approximately 60%) that contribute to ambient 1-hour NO</a:t>
            </a:r>
            <a:r>
              <a:rPr lang="en-US" sz="1800" baseline="-25000" dirty="0"/>
              <a:t>2</a:t>
            </a:r>
            <a:r>
              <a:rPr lang="en-US" sz="1800" dirty="0"/>
              <a:t> concentrations.     </a:t>
            </a:r>
          </a:p>
          <a:p>
            <a:pPr lvl="1"/>
            <a:r>
              <a:rPr lang="en-US" sz="1800" dirty="0"/>
              <a:t>Approximately 80 percent of the NO</a:t>
            </a:r>
            <a:r>
              <a:rPr lang="en-US" sz="1800" baseline="-25000" dirty="0"/>
              <a:t>x</a:t>
            </a:r>
            <a:r>
              <a:rPr lang="en-US" sz="1800" dirty="0"/>
              <a:t> emissions in Wisconsin come from sources that are not industrial stationary sources regulated by air pollution control permits.  </a:t>
            </a:r>
          </a:p>
          <a:p>
            <a:pPr lvl="1"/>
            <a:r>
              <a:rPr lang="en-US" sz="1800" dirty="0"/>
              <a:t>NO</a:t>
            </a:r>
            <a:r>
              <a:rPr lang="en-US" sz="1800" baseline="-25000" dirty="0"/>
              <a:t>x</a:t>
            </a:r>
            <a:r>
              <a:rPr lang="en-US" sz="1800" dirty="0"/>
              <a:t> emissions from industrial sources are decreasing over time due to more restrictive regulations and advances in technology.</a:t>
            </a:r>
          </a:p>
          <a:p>
            <a:pPr marL="457200" lvl="1" indent="0">
              <a:buNone/>
            </a:pPr>
            <a:endParaRPr lang="en-US" sz="2000" dirty="0"/>
          </a:p>
        </p:txBody>
      </p:sp>
      <p:sp>
        <p:nvSpPr>
          <p:cNvPr id="5" name="TextBox 4">
            <a:extLst>
              <a:ext uri="{FF2B5EF4-FFF2-40B4-BE49-F238E27FC236}">
                <a16:creationId xmlns:a16="http://schemas.microsoft.com/office/drawing/2014/main" xmlns="" id="{B2FCC630-8169-4C88-B5D1-8836603C3222}"/>
              </a:ext>
            </a:extLst>
          </p:cNvPr>
          <p:cNvSpPr txBox="1"/>
          <p:nvPr/>
        </p:nvSpPr>
        <p:spPr>
          <a:xfrm>
            <a:off x="914400" y="388283"/>
            <a:ext cx="2180405" cy="297517"/>
          </a:xfrm>
          <a:prstGeom prst="rect">
            <a:avLst/>
          </a:prstGeom>
          <a:noFill/>
        </p:spPr>
        <p:txBody>
          <a:bodyPr wrap="none" rtlCol="0">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2790E"/>
                </a:solidFill>
                <a:effectLst>
                  <a:outerShdw blurRad="38100" dist="38100" dir="2700000" algn="tl">
                    <a:srgbClr val="000000">
                      <a:alpha val="43137"/>
                    </a:srgbClr>
                  </a:outerShdw>
                </a:effectLst>
                <a:uLnTx/>
                <a:uFillTx/>
                <a:latin typeface="Calibri"/>
                <a:ea typeface="+mn-ea"/>
                <a:cs typeface="+mn-cs"/>
              </a:rPr>
              <a:t>Wisconsin</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Department of Natural Resources</a:t>
            </a:r>
          </a:p>
        </p:txBody>
      </p:sp>
      <p:sp>
        <p:nvSpPr>
          <p:cNvPr id="6" name="Title 1">
            <a:extLst>
              <a:ext uri="{FF2B5EF4-FFF2-40B4-BE49-F238E27FC236}">
                <a16:creationId xmlns:a16="http://schemas.microsoft.com/office/drawing/2014/main" xmlns="" id="{1C910BFB-BDC7-4B43-BE7A-3BA13CB068AC}"/>
              </a:ext>
            </a:extLst>
          </p:cNvPr>
          <p:cNvSpPr txBox="1">
            <a:spLocks/>
          </p:cNvSpPr>
          <p:nvPr/>
        </p:nvSpPr>
        <p:spPr bwMode="auto">
          <a:xfrm>
            <a:off x="368496" y="990600"/>
            <a:ext cx="830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000">
                <a:solidFill>
                  <a:srgbClr val="006633"/>
                </a:solidFill>
                <a:latin typeface="+mj-lt"/>
                <a:ea typeface="+mj-ea"/>
                <a:cs typeface="+mj-cs"/>
              </a:defRPr>
            </a:lvl1pPr>
            <a:lvl2pPr algn="ctr" rtl="0" eaLnBrk="1" fontAlgn="base" hangingPunct="1">
              <a:spcBef>
                <a:spcPct val="0"/>
              </a:spcBef>
              <a:spcAft>
                <a:spcPct val="0"/>
              </a:spcAft>
              <a:defRPr sz="4000">
                <a:solidFill>
                  <a:srgbClr val="006633"/>
                </a:solidFill>
                <a:latin typeface="Verdana" pitchFamily="34" charset="0"/>
              </a:defRPr>
            </a:lvl2pPr>
            <a:lvl3pPr algn="ctr" rtl="0" eaLnBrk="1" fontAlgn="base" hangingPunct="1">
              <a:spcBef>
                <a:spcPct val="0"/>
              </a:spcBef>
              <a:spcAft>
                <a:spcPct val="0"/>
              </a:spcAft>
              <a:defRPr sz="4000">
                <a:solidFill>
                  <a:srgbClr val="006633"/>
                </a:solidFill>
                <a:latin typeface="Verdana" pitchFamily="34" charset="0"/>
              </a:defRPr>
            </a:lvl3pPr>
            <a:lvl4pPr algn="ctr" rtl="0" eaLnBrk="1" fontAlgn="base" hangingPunct="1">
              <a:spcBef>
                <a:spcPct val="0"/>
              </a:spcBef>
              <a:spcAft>
                <a:spcPct val="0"/>
              </a:spcAft>
              <a:defRPr sz="4000">
                <a:solidFill>
                  <a:srgbClr val="006633"/>
                </a:solidFill>
                <a:latin typeface="Verdana" pitchFamily="34" charset="0"/>
              </a:defRPr>
            </a:lvl4pPr>
            <a:lvl5pPr algn="ctr" rtl="0" eaLnBrk="1" fontAlgn="base" hangingPunct="1">
              <a:spcBef>
                <a:spcPct val="0"/>
              </a:spcBef>
              <a:spcAft>
                <a:spcPct val="0"/>
              </a:spcAft>
              <a:defRPr sz="4000">
                <a:solidFill>
                  <a:srgbClr val="006633"/>
                </a:solidFill>
                <a:latin typeface="Verdana" pitchFamily="34" charset="0"/>
              </a:defRPr>
            </a:lvl5pPr>
            <a:lvl6pPr marL="457200" algn="ctr" rtl="0" eaLnBrk="1" fontAlgn="base" hangingPunct="1">
              <a:spcBef>
                <a:spcPct val="0"/>
              </a:spcBef>
              <a:spcAft>
                <a:spcPct val="0"/>
              </a:spcAft>
              <a:defRPr sz="4000">
                <a:solidFill>
                  <a:srgbClr val="006633"/>
                </a:solidFill>
                <a:latin typeface="Verdana" pitchFamily="34" charset="0"/>
              </a:defRPr>
            </a:lvl6pPr>
            <a:lvl7pPr marL="914400" algn="ctr" rtl="0" eaLnBrk="1" fontAlgn="base" hangingPunct="1">
              <a:spcBef>
                <a:spcPct val="0"/>
              </a:spcBef>
              <a:spcAft>
                <a:spcPct val="0"/>
              </a:spcAft>
              <a:defRPr sz="4000">
                <a:solidFill>
                  <a:srgbClr val="006633"/>
                </a:solidFill>
                <a:latin typeface="Verdana" pitchFamily="34" charset="0"/>
              </a:defRPr>
            </a:lvl7pPr>
            <a:lvl8pPr marL="1371600" algn="ctr" rtl="0" eaLnBrk="1" fontAlgn="base" hangingPunct="1">
              <a:spcBef>
                <a:spcPct val="0"/>
              </a:spcBef>
              <a:spcAft>
                <a:spcPct val="0"/>
              </a:spcAft>
              <a:defRPr sz="4000">
                <a:solidFill>
                  <a:srgbClr val="006633"/>
                </a:solidFill>
                <a:latin typeface="Verdana" pitchFamily="34" charset="0"/>
              </a:defRPr>
            </a:lvl8pPr>
            <a:lvl9pPr marL="1828800" algn="ctr" rtl="0" eaLnBrk="1" fontAlgn="base" hangingPunct="1">
              <a:spcBef>
                <a:spcPct val="0"/>
              </a:spcBef>
              <a:spcAft>
                <a:spcPct val="0"/>
              </a:spcAft>
              <a:defRPr sz="4000">
                <a:solidFill>
                  <a:srgbClr val="006633"/>
                </a:solidFill>
                <a:latin typeface="Verdana" pitchFamily="34" charset="0"/>
              </a:defRPr>
            </a:lvl9pPr>
          </a:lstStyle>
          <a:p>
            <a:pPr defTabSz="914400"/>
            <a:r>
              <a:rPr lang="en-US" sz="3200" b="1" kern="0" dirty="0">
                <a:solidFill>
                  <a:schemeClr val="tx1"/>
                </a:solidFill>
                <a:latin typeface="Calibri" panose="020F0502020204030204" pitchFamily="34" charset="0"/>
                <a:cs typeface="Calibri" panose="020F0502020204030204" pitchFamily="34" charset="0"/>
              </a:rPr>
              <a:t>NO</a:t>
            </a:r>
            <a:r>
              <a:rPr lang="en-US" sz="3200" b="1" kern="0" baseline="-25000" dirty="0">
                <a:solidFill>
                  <a:schemeClr val="tx1"/>
                </a:solidFill>
                <a:latin typeface="Calibri" panose="020F0502020204030204" pitchFamily="34" charset="0"/>
                <a:cs typeface="Calibri" panose="020F0502020204030204" pitchFamily="34" charset="0"/>
              </a:rPr>
              <a:t>2</a:t>
            </a:r>
            <a:r>
              <a:rPr lang="en-US" sz="3200" b="1" kern="0" dirty="0">
                <a:solidFill>
                  <a:schemeClr val="tx1"/>
                </a:solidFill>
                <a:latin typeface="Calibri" panose="020F0502020204030204" pitchFamily="34" charset="0"/>
                <a:cs typeface="Calibri" panose="020F0502020204030204" pitchFamily="34" charset="0"/>
              </a:rPr>
              <a:t> NAAQS in Permit Reviews</a:t>
            </a:r>
          </a:p>
        </p:txBody>
      </p:sp>
    </p:spTree>
    <p:extLst>
      <p:ext uri="{BB962C8B-B14F-4D97-AF65-F5344CB8AC3E}">
        <p14:creationId xmlns:p14="http://schemas.microsoft.com/office/powerpoint/2010/main" val="340850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05868"/>
            <a:ext cx="8458200" cy="4800600"/>
          </a:xfrm>
        </p:spPr>
        <p:txBody>
          <a:bodyPr>
            <a:noAutofit/>
          </a:bodyPr>
          <a:lstStyle/>
          <a:p>
            <a:pPr marL="0" lvl="0" indent="0">
              <a:buNone/>
            </a:pPr>
            <a:r>
              <a:rPr lang="en-US" sz="2400" b="1" dirty="0">
                <a:latin typeface="Calibri" panose="020F0502020204030204" pitchFamily="34" charset="0"/>
                <a:cs typeface="Calibri" panose="020F0502020204030204" pitchFamily="34" charset="0"/>
              </a:rPr>
              <a:t>Weight of evidence based on ambient air quality monitoring shows:</a:t>
            </a:r>
            <a:endParaRPr lang="en-US" sz="2000" b="1" dirty="0">
              <a:latin typeface="Calibri" panose="020F0502020204030204" pitchFamily="34" charset="0"/>
              <a:cs typeface="Calibri" panose="020F0502020204030204" pitchFamily="34" charset="0"/>
            </a:endParaRPr>
          </a:p>
          <a:p>
            <a:pPr lvl="1">
              <a:buFont typeface="Arial" panose="020B0604020202020204" pitchFamily="34" charset="0"/>
              <a:buChar char="•"/>
            </a:pPr>
            <a:r>
              <a:rPr lang="en-US" sz="2000" dirty="0">
                <a:latin typeface="Calibri" panose="020F0502020204030204" pitchFamily="34" charset="0"/>
                <a:cs typeface="Calibri" panose="020F0502020204030204" pitchFamily="34" charset="0"/>
              </a:rPr>
              <a:t>All portions of the United States are in attainment with the 1-hour NO</a:t>
            </a:r>
            <a:r>
              <a:rPr lang="en-US" sz="2000" baseline="-25000" dirty="0">
                <a:latin typeface="Calibri" panose="020F0502020204030204" pitchFamily="34" charset="0"/>
                <a:cs typeface="Calibri" panose="020F0502020204030204" pitchFamily="34" charset="0"/>
              </a:rPr>
              <a:t>2</a:t>
            </a:r>
            <a:r>
              <a:rPr lang="en-US" sz="2000" dirty="0">
                <a:latin typeface="Calibri" panose="020F0502020204030204" pitchFamily="34" charset="0"/>
                <a:cs typeface="Calibri" panose="020F0502020204030204" pitchFamily="34" charset="0"/>
              </a:rPr>
              <a:t> NAAQS</a:t>
            </a:r>
          </a:p>
          <a:p>
            <a:pPr lvl="1">
              <a:buFont typeface="Arial" panose="020B0604020202020204" pitchFamily="34" charset="0"/>
              <a:buChar char="•"/>
            </a:pPr>
            <a:r>
              <a:rPr lang="en-US" sz="2000" dirty="0">
                <a:latin typeface="Calibri" panose="020F0502020204030204" pitchFamily="34" charset="0"/>
                <a:cs typeface="Calibri" panose="020F0502020204030204" pitchFamily="34" charset="0"/>
              </a:rPr>
              <a:t>Wisconsin, Minnesota, Iowa, and Illinois have NO</a:t>
            </a:r>
            <a:r>
              <a:rPr lang="en-US" sz="2000" baseline="-25000" dirty="0">
                <a:latin typeface="Calibri" panose="020F0502020204030204" pitchFamily="34" charset="0"/>
                <a:cs typeface="Calibri" panose="020F0502020204030204" pitchFamily="34" charset="0"/>
              </a:rPr>
              <a:t>2</a:t>
            </a:r>
            <a:r>
              <a:rPr lang="en-US" sz="2000" dirty="0">
                <a:latin typeface="Calibri" panose="020F0502020204030204" pitchFamily="34" charset="0"/>
                <a:cs typeface="Calibri" panose="020F0502020204030204" pitchFamily="34" charset="0"/>
              </a:rPr>
              <a:t> concentrations of less than 75% of the 1-hour NAAQS, including the heavily populated Chicago metropolitan area and concentrations are steadily decreasing</a:t>
            </a:r>
          </a:p>
          <a:p>
            <a:pPr lvl="1">
              <a:buFont typeface="Arial" panose="020B0604020202020204" pitchFamily="34" charset="0"/>
              <a:buChar char="•"/>
            </a:pPr>
            <a:r>
              <a:rPr lang="en-US" sz="2000" dirty="0">
                <a:latin typeface="Calibri" panose="020F0502020204030204" pitchFamily="34" charset="0"/>
                <a:cs typeface="Calibri" panose="020F0502020204030204" pitchFamily="34" charset="0"/>
              </a:rPr>
              <a:t>Ambient 1-hour NO</a:t>
            </a:r>
            <a:r>
              <a:rPr lang="en-US" sz="2000" baseline="-25000" dirty="0">
                <a:latin typeface="Calibri" panose="020F0502020204030204" pitchFamily="34" charset="0"/>
                <a:cs typeface="Calibri" panose="020F0502020204030204" pitchFamily="34" charset="0"/>
              </a:rPr>
              <a:t>2</a:t>
            </a:r>
            <a:r>
              <a:rPr lang="en-US" sz="2000" dirty="0">
                <a:latin typeface="Calibri" panose="020F0502020204030204" pitchFamily="34" charset="0"/>
                <a:cs typeface="Calibri" panose="020F0502020204030204" pitchFamily="34" charset="0"/>
              </a:rPr>
              <a:t> concentrations show a consistent downward trend nationwide</a:t>
            </a:r>
          </a:p>
          <a:p>
            <a:pPr lvl="1">
              <a:buFont typeface="Arial" panose="020B0604020202020204" pitchFamily="34" charset="0"/>
              <a:buChar char="•"/>
            </a:pPr>
            <a:r>
              <a:rPr lang="en-US" sz="2000" dirty="0">
                <a:latin typeface="Calibri" panose="020F0502020204030204" pitchFamily="34" charset="0"/>
                <a:cs typeface="Calibri" panose="020F0502020204030204" pitchFamily="34" charset="0"/>
              </a:rPr>
              <a:t>The regulation of industrial stationary sources of NO</a:t>
            </a:r>
            <a:r>
              <a:rPr lang="en-US" sz="2000" baseline="-25000" dirty="0">
                <a:latin typeface="Calibri" panose="020F0502020204030204" pitchFamily="34" charset="0"/>
                <a:cs typeface="Calibri" panose="020F0502020204030204" pitchFamily="34" charset="0"/>
              </a:rPr>
              <a:t>x</a:t>
            </a:r>
            <a:r>
              <a:rPr lang="en-US" sz="2000" dirty="0">
                <a:latin typeface="Calibri" panose="020F0502020204030204" pitchFamily="34" charset="0"/>
                <a:cs typeface="Calibri" panose="020F0502020204030204" pitchFamily="34" charset="0"/>
              </a:rPr>
              <a:t>, as well as advances in technology, is expected to further decrease ambient concentrations of NO</a:t>
            </a:r>
            <a:r>
              <a:rPr lang="en-US" sz="2000" baseline="-25000" dirty="0">
                <a:latin typeface="Calibri" panose="020F0502020204030204" pitchFamily="34" charset="0"/>
                <a:cs typeface="Calibri" panose="020F0502020204030204" pitchFamily="34" charset="0"/>
              </a:rPr>
              <a:t>2</a:t>
            </a:r>
          </a:p>
          <a:p>
            <a:pPr lvl="1">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457200" lvl="1" indent="0">
              <a:buNone/>
            </a:pPr>
            <a:endParaRPr lang="en-US" sz="2000" dirty="0"/>
          </a:p>
        </p:txBody>
      </p:sp>
      <p:sp>
        <p:nvSpPr>
          <p:cNvPr id="4" name="Slide Number Placeholder 1"/>
          <p:cNvSpPr>
            <a:spLocks noGrp="1"/>
          </p:cNvSpPr>
          <p:nvPr>
            <p:ph type="sldNum" sz="quarter" idx="12"/>
          </p:nvPr>
        </p:nvSpPr>
        <p:spPr>
          <a:xfrm>
            <a:off x="6553200" y="6245225"/>
            <a:ext cx="2133600" cy="476250"/>
          </a:xfrm>
        </p:spPr>
        <p:txBody>
          <a:bodyPr/>
          <a:lstStyle/>
          <a:p>
            <a:pPr>
              <a:defRPr/>
            </a:pPr>
            <a:fld id="{8208E8AD-0392-488B-9594-494CF955378D}" type="slidenum">
              <a:rPr lang="en-US" smtClean="0"/>
              <a:pPr>
                <a:defRPr/>
              </a:pPr>
              <a:t>15</a:t>
            </a:fld>
            <a:endParaRPr lang="en-US" dirty="0"/>
          </a:p>
        </p:txBody>
      </p:sp>
      <p:sp>
        <p:nvSpPr>
          <p:cNvPr id="5" name="TextBox 4">
            <a:extLst>
              <a:ext uri="{FF2B5EF4-FFF2-40B4-BE49-F238E27FC236}">
                <a16:creationId xmlns:a16="http://schemas.microsoft.com/office/drawing/2014/main" xmlns="" id="{0F4589FC-72FC-43F2-89B2-938C8541ACBC}"/>
              </a:ext>
            </a:extLst>
          </p:cNvPr>
          <p:cNvSpPr txBox="1"/>
          <p:nvPr/>
        </p:nvSpPr>
        <p:spPr>
          <a:xfrm>
            <a:off x="914400" y="388283"/>
            <a:ext cx="2180405" cy="297517"/>
          </a:xfrm>
          <a:prstGeom prst="rect">
            <a:avLst/>
          </a:prstGeom>
          <a:noFill/>
        </p:spPr>
        <p:txBody>
          <a:bodyPr wrap="none" rtlCol="0">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2790E"/>
                </a:solidFill>
                <a:effectLst>
                  <a:outerShdw blurRad="38100" dist="38100" dir="2700000" algn="tl">
                    <a:srgbClr val="000000">
                      <a:alpha val="43137"/>
                    </a:srgbClr>
                  </a:outerShdw>
                </a:effectLst>
                <a:uLnTx/>
                <a:uFillTx/>
                <a:latin typeface="Calibri"/>
                <a:ea typeface="+mn-ea"/>
                <a:cs typeface="+mn-cs"/>
              </a:rPr>
              <a:t>Wisconsin</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Department of Natural Resources</a:t>
            </a:r>
          </a:p>
        </p:txBody>
      </p:sp>
      <p:sp>
        <p:nvSpPr>
          <p:cNvPr id="9" name="Title 1">
            <a:extLst>
              <a:ext uri="{FF2B5EF4-FFF2-40B4-BE49-F238E27FC236}">
                <a16:creationId xmlns:a16="http://schemas.microsoft.com/office/drawing/2014/main" xmlns="" id="{2124E10A-CB2A-4396-A8CE-E4A6ADD0135B}"/>
              </a:ext>
            </a:extLst>
          </p:cNvPr>
          <p:cNvSpPr txBox="1">
            <a:spLocks/>
          </p:cNvSpPr>
          <p:nvPr/>
        </p:nvSpPr>
        <p:spPr bwMode="auto">
          <a:xfrm>
            <a:off x="368496" y="990600"/>
            <a:ext cx="830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000">
                <a:solidFill>
                  <a:srgbClr val="006633"/>
                </a:solidFill>
                <a:latin typeface="+mj-lt"/>
                <a:ea typeface="+mj-ea"/>
                <a:cs typeface="+mj-cs"/>
              </a:defRPr>
            </a:lvl1pPr>
            <a:lvl2pPr algn="ctr" rtl="0" eaLnBrk="1" fontAlgn="base" hangingPunct="1">
              <a:spcBef>
                <a:spcPct val="0"/>
              </a:spcBef>
              <a:spcAft>
                <a:spcPct val="0"/>
              </a:spcAft>
              <a:defRPr sz="4000">
                <a:solidFill>
                  <a:srgbClr val="006633"/>
                </a:solidFill>
                <a:latin typeface="Verdana" pitchFamily="34" charset="0"/>
              </a:defRPr>
            </a:lvl2pPr>
            <a:lvl3pPr algn="ctr" rtl="0" eaLnBrk="1" fontAlgn="base" hangingPunct="1">
              <a:spcBef>
                <a:spcPct val="0"/>
              </a:spcBef>
              <a:spcAft>
                <a:spcPct val="0"/>
              </a:spcAft>
              <a:defRPr sz="4000">
                <a:solidFill>
                  <a:srgbClr val="006633"/>
                </a:solidFill>
                <a:latin typeface="Verdana" pitchFamily="34" charset="0"/>
              </a:defRPr>
            </a:lvl3pPr>
            <a:lvl4pPr algn="ctr" rtl="0" eaLnBrk="1" fontAlgn="base" hangingPunct="1">
              <a:spcBef>
                <a:spcPct val="0"/>
              </a:spcBef>
              <a:spcAft>
                <a:spcPct val="0"/>
              </a:spcAft>
              <a:defRPr sz="4000">
                <a:solidFill>
                  <a:srgbClr val="006633"/>
                </a:solidFill>
                <a:latin typeface="Verdana" pitchFamily="34" charset="0"/>
              </a:defRPr>
            </a:lvl4pPr>
            <a:lvl5pPr algn="ctr" rtl="0" eaLnBrk="1" fontAlgn="base" hangingPunct="1">
              <a:spcBef>
                <a:spcPct val="0"/>
              </a:spcBef>
              <a:spcAft>
                <a:spcPct val="0"/>
              </a:spcAft>
              <a:defRPr sz="4000">
                <a:solidFill>
                  <a:srgbClr val="006633"/>
                </a:solidFill>
                <a:latin typeface="Verdana" pitchFamily="34" charset="0"/>
              </a:defRPr>
            </a:lvl5pPr>
            <a:lvl6pPr marL="457200" algn="ctr" rtl="0" eaLnBrk="1" fontAlgn="base" hangingPunct="1">
              <a:spcBef>
                <a:spcPct val="0"/>
              </a:spcBef>
              <a:spcAft>
                <a:spcPct val="0"/>
              </a:spcAft>
              <a:defRPr sz="4000">
                <a:solidFill>
                  <a:srgbClr val="006633"/>
                </a:solidFill>
                <a:latin typeface="Verdana" pitchFamily="34" charset="0"/>
              </a:defRPr>
            </a:lvl6pPr>
            <a:lvl7pPr marL="914400" algn="ctr" rtl="0" eaLnBrk="1" fontAlgn="base" hangingPunct="1">
              <a:spcBef>
                <a:spcPct val="0"/>
              </a:spcBef>
              <a:spcAft>
                <a:spcPct val="0"/>
              </a:spcAft>
              <a:defRPr sz="4000">
                <a:solidFill>
                  <a:srgbClr val="006633"/>
                </a:solidFill>
                <a:latin typeface="Verdana" pitchFamily="34" charset="0"/>
              </a:defRPr>
            </a:lvl7pPr>
            <a:lvl8pPr marL="1371600" algn="ctr" rtl="0" eaLnBrk="1" fontAlgn="base" hangingPunct="1">
              <a:spcBef>
                <a:spcPct val="0"/>
              </a:spcBef>
              <a:spcAft>
                <a:spcPct val="0"/>
              </a:spcAft>
              <a:defRPr sz="4000">
                <a:solidFill>
                  <a:srgbClr val="006633"/>
                </a:solidFill>
                <a:latin typeface="Verdana" pitchFamily="34" charset="0"/>
              </a:defRPr>
            </a:lvl8pPr>
            <a:lvl9pPr marL="1828800" algn="ctr" rtl="0" eaLnBrk="1" fontAlgn="base" hangingPunct="1">
              <a:spcBef>
                <a:spcPct val="0"/>
              </a:spcBef>
              <a:spcAft>
                <a:spcPct val="0"/>
              </a:spcAft>
              <a:defRPr sz="4000">
                <a:solidFill>
                  <a:srgbClr val="006633"/>
                </a:solidFill>
                <a:latin typeface="Verdana" pitchFamily="34" charset="0"/>
              </a:defRPr>
            </a:lvl9pPr>
          </a:lstStyle>
          <a:p>
            <a:pPr defTabSz="914400"/>
            <a:r>
              <a:rPr lang="en-US" sz="3200" b="1" kern="0" dirty="0">
                <a:solidFill>
                  <a:schemeClr val="tx1"/>
                </a:solidFill>
                <a:latin typeface="Calibri" panose="020F0502020204030204" pitchFamily="34" charset="0"/>
                <a:cs typeface="Calibri" panose="020F0502020204030204" pitchFamily="34" charset="0"/>
              </a:rPr>
              <a:t>NO</a:t>
            </a:r>
            <a:r>
              <a:rPr lang="en-US" sz="3200" b="1" kern="0" baseline="-25000" dirty="0">
                <a:solidFill>
                  <a:schemeClr val="tx1"/>
                </a:solidFill>
                <a:latin typeface="Calibri" panose="020F0502020204030204" pitchFamily="34" charset="0"/>
                <a:cs typeface="Calibri" panose="020F0502020204030204" pitchFamily="34" charset="0"/>
              </a:rPr>
              <a:t>2</a:t>
            </a:r>
            <a:r>
              <a:rPr lang="en-US" sz="3200" b="1" kern="0" dirty="0">
                <a:solidFill>
                  <a:schemeClr val="tx1"/>
                </a:solidFill>
                <a:latin typeface="Calibri" panose="020F0502020204030204" pitchFamily="34" charset="0"/>
                <a:cs typeface="Calibri" panose="020F0502020204030204" pitchFamily="34" charset="0"/>
              </a:rPr>
              <a:t> NAAQS in Permit Reviews</a:t>
            </a:r>
          </a:p>
        </p:txBody>
      </p:sp>
    </p:spTree>
    <p:extLst>
      <p:ext uri="{BB962C8B-B14F-4D97-AF65-F5344CB8AC3E}">
        <p14:creationId xmlns:p14="http://schemas.microsoft.com/office/powerpoint/2010/main" val="2419495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pPr>
              <a:defRPr/>
            </a:pPr>
            <a:fld id="{8208E8AD-0392-488B-9594-494CF955378D}" type="slidenum">
              <a:rPr lang="en-US" smtClean="0"/>
              <a:pPr>
                <a:defRPr/>
              </a:pPr>
              <a:t>16</a:t>
            </a:fld>
            <a:endParaRPr lang="en-US" dirty="0"/>
          </a:p>
        </p:txBody>
      </p:sp>
      <p:sp>
        <p:nvSpPr>
          <p:cNvPr id="3" name="Content Placeholder 2"/>
          <p:cNvSpPr>
            <a:spLocks noGrp="1"/>
          </p:cNvSpPr>
          <p:nvPr>
            <p:ph idx="4294967295"/>
          </p:nvPr>
        </p:nvSpPr>
        <p:spPr>
          <a:xfrm>
            <a:off x="685800" y="1708210"/>
            <a:ext cx="7898907" cy="4800600"/>
          </a:xfrm>
        </p:spPr>
        <p:txBody>
          <a:bodyPr>
            <a:noAutofit/>
          </a:bodyPr>
          <a:lstStyle/>
          <a:p>
            <a:r>
              <a:rPr lang="en-US" sz="2400" dirty="0">
                <a:latin typeface="Calibri" panose="020F0502020204030204" pitchFamily="34" charset="0"/>
                <a:cs typeface="Calibri" panose="020F0502020204030204" pitchFamily="34" charset="0"/>
              </a:rPr>
              <a:t>Guidance on NO</a:t>
            </a:r>
            <a:r>
              <a:rPr lang="en-US" sz="2400" baseline="-25000" dirty="0">
                <a:latin typeface="Calibri" panose="020F0502020204030204" pitchFamily="34" charset="0"/>
                <a:cs typeface="Calibri" panose="020F0502020204030204" pitchFamily="34" charset="0"/>
              </a:rPr>
              <a:t>2 </a:t>
            </a:r>
            <a:r>
              <a:rPr lang="en-US" sz="2400" dirty="0">
                <a:latin typeface="Calibri" panose="020F0502020204030204" pitchFamily="34" charset="0"/>
                <a:cs typeface="Calibri" panose="020F0502020204030204" pitchFamily="34" charset="0"/>
              </a:rPr>
              <a:t>has been drafted including:</a:t>
            </a:r>
          </a:p>
          <a:p>
            <a:pPr lvl="1"/>
            <a:r>
              <a:rPr lang="en-US" sz="2000" dirty="0">
                <a:latin typeface="Calibri" panose="020F0502020204030204" pitchFamily="34" charset="0"/>
                <a:cs typeface="Calibri" panose="020F0502020204030204" pitchFamily="34" charset="0"/>
              </a:rPr>
              <a:t>Memo to permit writers: decision tree on when to use dispersion modeling and when to use weight of evidence</a:t>
            </a:r>
          </a:p>
          <a:p>
            <a:pPr lvl="1"/>
            <a:r>
              <a:rPr lang="en-US" sz="2000" dirty="0">
                <a:latin typeface="Calibri" panose="020F0502020204030204" pitchFamily="34" charset="0"/>
                <a:cs typeface="Calibri" panose="020F0502020204030204" pitchFamily="34" charset="0"/>
              </a:rPr>
              <a:t>Attachment to Wisconsin Modeling Guidelines containing references and technical information used to support weight of evidence</a:t>
            </a:r>
          </a:p>
          <a:p>
            <a:r>
              <a:rPr lang="en-US" sz="2400" dirty="0">
                <a:latin typeface="Calibri" panose="020F0502020204030204" pitchFamily="34" charset="0"/>
                <a:cs typeface="Calibri" panose="020F0502020204030204" pitchFamily="34" charset="0"/>
              </a:rPr>
              <a:t>DNR posted guidance on September 29, 2017 and took public comment for 21 days</a:t>
            </a:r>
          </a:p>
          <a:p>
            <a:r>
              <a:rPr lang="en-US" sz="2400" dirty="0">
                <a:latin typeface="Calibri" panose="020F0502020204030204" pitchFamily="34" charset="0"/>
                <a:cs typeface="Calibri" panose="020F0502020204030204" pitchFamily="34" charset="0"/>
              </a:rPr>
              <a:t>DNR is preparing the final guidance and response to comments</a:t>
            </a:r>
          </a:p>
          <a:p>
            <a:r>
              <a:rPr lang="en-US" sz="2400" dirty="0">
                <a:latin typeface="Calibri" panose="020F0502020204030204" pitchFamily="34" charset="0"/>
                <a:cs typeface="Calibri" panose="020F0502020204030204" pitchFamily="34" charset="0"/>
              </a:rPr>
              <a:t>Final guidance is expected the first quarter of 2018 </a:t>
            </a:r>
          </a:p>
          <a:p>
            <a:endParaRPr lang="en-US" sz="2400" b="1" dirty="0"/>
          </a:p>
        </p:txBody>
      </p:sp>
      <p:sp>
        <p:nvSpPr>
          <p:cNvPr id="5" name="TextBox 4">
            <a:extLst>
              <a:ext uri="{FF2B5EF4-FFF2-40B4-BE49-F238E27FC236}">
                <a16:creationId xmlns:a16="http://schemas.microsoft.com/office/drawing/2014/main" xmlns="" id="{6547BFB1-2263-4551-808E-C87CBB8C3BA7}"/>
              </a:ext>
            </a:extLst>
          </p:cNvPr>
          <p:cNvSpPr txBox="1"/>
          <p:nvPr/>
        </p:nvSpPr>
        <p:spPr>
          <a:xfrm>
            <a:off x="914400" y="388283"/>
            <a:ext cx="2180405" cy="297517"/>
          </a:xfrm>
          <a:prstGeom prst="rect">
            <a:avLst/>
          </a:prstGeom>
          <a:noFill/>
        </p:spPr>
        <p:txBody>
          <a:bodyPr wrap="none" rtlCol="0">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2790E"/>
                </a:solidFill>
                <a:effectLst>
                  <a:outerShdw blurRad="38100" dist="38100" dir="2700000" algn="tl">
                    <a:srgbClr val="000000">
                      <a:alpha val="43137"/>
                    </a:srgbClr>
                  </a:outerShdw>
                </a:effectLst>
                <a:uLnTx/>
                <a:uFillTx/>
                <a:latin typeface="Calibri"/>
                <a:ea typeface="+mn-ea"/>
                <a:cs typeface="+mn-cs"/>
              </a:rPr>
              <a:t>Wisconsin</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Department of Natural Resources</a:t>
            </a:r>
          </a:p>
        </p:txBody>
      </p:sp>
      <p:sp>
        <p:nvSpPr>
          <p:cNvPr id="6" name="Title 1">
            <a:extLst>
              <a:ext uri="{FF2B5EF4-FFF2-40B4-BE49-F238E27FC236}">
                <a16:creationId xmlns:a16="http://schemas.microsoft.com/office/drawing/2014/main" xmlns="" id="{B68B3237-5F1D-4A55-9987-044BAE64F05E}"/>
              </a:ext>
            </a:extLst>
          </p:cNvPr>
          <p:cNvSpPr txBox="1">
            <a:spLocks/>
          </p:cNvSpPr>
          <p:nvPr/>
        </p:nvSpPr>
        <p:spPr bwMode="auto">
          <a:xfrm>
            <a:off x="368496" y="884064"/>
            <a:ext cx="830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000">
                <a:solidFill>
                  <a:srgbClr val="006633"/>
                </a:solidFill>
                <a:latin typeface="+mj-lt"/>
                <a:ea typeface="+mj-ea"/>
                <a:cs typeface="+mj-cs"/>
              </a:defRPr>
            </a:lvl1pPr>
            <a:lvl2pPr algn="ctr" rtl="0" eaLnBrk="1" fontAlgn="base" hangingPunct="1">
              <a:spcBef>
                <a:spcPct val="0"/>
              </a:spcBef>
              <a:spcAft>
                <a:spcPct val="0"/>
              </a:spcAft>
              <a:defRPr sz="4000">
                <a:solidFill>
                  <a:srgbClr val="006633"/>
                </a:solidFill>
                <a:latin typeface="Verdana" pitchFamily="34" charset="0"/>
              </a:defRPr>
            </a:lvl2pPr>
            <a:lvl3pPr algn="ctr" rtl="0" eaLnBrk="1" fontAlgn="base" hangingPunct="1">
              <a:spcBef>
                <a:spcPct val="0"/>
              </a:spcBef>
              <a:spcAft>
                <a:spcPct val="0"/>
              </a:spcAft>
              <a:defRPr sz="4000">
                <a:solidFill>
                  <a:srgbClr val="006633"/>
                </a:solidFill>
                <a:latin typeface="Verdana" pitchFamily="34" charset="0"/>
              </a:defRPr>
            </a:lvl3pPr>
            <a:lvl4pPr algn="ctr" rtl="0" eaLnBrk="1" fontAlgn="base" hangingPunct="1">
              <a:spcBef>
                <a:spcPct val="0"/>
              </a:spcBef>
              <a:spcAft>
                <a:spcPct val="0"/>
              </a:spcAft>
              <a:defRPr sz="4000">
                <a:solidFill>
                  <a:srgbClr val="006633"/>
                </a:solidFill>
                <a:latin typeface="Verdana" pitchFamily="34" charset="0"/>
              </a:defRPr>
            </a:lvl4pPr>
            <a:lvl5pPr algn="ctr" rtl="0" eaLnBrk="1" fontAlgn="base" hangingPunct="1">
              <a:spcBef>
                <a:spcPct val="0"/>
              </a:spcBef>
              <a:spcAft>
                <a:spcPct val="0"/>
              </a:spcAft>
              <a:defRPr sz="4000">
                <a:solidFill>
                  <a:srgbClr val="006633"/>
                </a:solidFill>
                <a:latin typeface="Verdana" pitchFamily="34" charset="0"/>
              </a:defRPr>
            </a:lvl5pPr>
            <a:lvl6pPr marL="457200" algn="ctr" rtl="0" eaLnBrk="1" fontAlgn="base" hangingPunct="1">
              <a:spcBef>
                <a:spcPct val="0"/>
              </a:spcBef>
              <a:spcAft>
                <a:spcPct val="0"/>
              </a:spcAft>
              <a:defRPr sz="4000">
                <a:solidFill>
                  <a:srgbClr val="006633"/>
                </a:solidFill>
                <a:latin typeface="Verdana" pitchFamily="34" charset="0"/>
              </a:defRPr>
            </a:lvl6pPr>
            <a:lvl7pPr marL="914400" algn="ctr" rtl="0" eaLnBrk="1" fontAlgn="base" hangingPunct="1">
              <a:spcBef>
                <a:spcPct val="0"/>
              </a:spcBef>
              <a:spcAft>
                <a:spcPct val="0"/>
              </a:spcAft>
              <a:defRPr sz="4000">
                <a:solidFill>
                  <a:srgbClr val="006633"/>
                </a:solidFill>
                <a:latin typeface="Verdana" pitchFamily="34" charset="0"/>
              </a:defRPr>
            </a:lvl7pPr>
            <a:lvl8pPr marL="1371600" algn="ctr" rtl="0" eaLnBrk="1" fontAlgn="base" hangingPunct="1">
              <a:spcBef>
                <a:spcPct val="0"/>
              </a:spcBef>
              <a:spcAft>
                <a:spcPct val="0"/>
              </a:spcAft>
              <a:defRPr sz="4000">
                <a:solidFill>
                  <a:srgbClr val="006633"/>
                </a:solidFill>
                <a:latin typeface="Verdana" pitchFamily="34" charset="0"/>
              </a:defRPr>
            </a:lvl8pPr>
            <a:lvl9pPr marL="1828800" algn="ctr" rtl="0" eaLnBrk="1" fontAlgn="base" hangingPunct="1">
              <a:spcBef>
                <a:spcPct val="0"/>
              </a:spcBef>
              <a:spcAft>
                <a:spcPct val="0"/>
              </a:spcAft>
              <a:defRPr sz="4000">
                <a:solidFill>
                  <a:srgbClr val="006633"/>
                </a:solidFill>
                <a:latin typeface="Verdana" pitchFamily="34" charset="0"/>
              </a:defRPr>
            </a:lvl9pPr>
          </a:lstStyle>
          <a:p>
            <a:pPr defTabSz="914400"/>
            <a:r>
              <a:rPr lang="en-US" sz="3200" b="1" kern="0" dirty="0">
                <a:solidFill>
                  <a:schemeClr val="tx1"/>
                </a:solidFill>
                <a:latin typeface="Calibri" panose="020F0502020204030204" pitchFamily="34" charset="0"/>
                <a:cs typeface="Calibri" panose="020F0502020204030204" pitchFamily="34" charset="0"/>
              </a:rPr>
              <a:t>NO</a:t>
            </a:r>
            <a:r>
              <a:rPr lang="en-US" sz="3200" b="1" kern="0" baseline="-25000" dirty="0">
                <a:solidFill>
                  <a:schemeClr val="tx1"/>
                </a:solidFill>
                <a:latin typeface="Calibri" panose="020F0502020204030204" pitchFamily="34" charset="0"/>
                <a:cs typeface="Calibri" panose="020F0502020204030204" pitchFamily="34" charset="0"/>
              </a:rPr>
              <a:t>2</a:t>
            </a:r>
            <a:r>
              <a:rPr lang="en-US" sz="3200" b="1" kern="0" dirty="0">
                <a:solidFill>
                  <a:schemeClr val="tx1"/>
                </a:solidFill>
                <a:latin typeface="Calibri" panose="020F0502020204030204" pitchFamily="34" charset="0"/>
                <a:cs typeface="Calibri" panose="020F0502020204030204" pitchFamily="34" charset="0"/>
              </a:rPr>
              <a:t> NAAQS Implementation</a:t>
            </a:r>
          </a:p>
        </p:txBody>
      </p:sp>
    </p:spTree>
    <p:extLst>
      <p:ext uri="{BB962C8B-B14F-4D97-AF65-F5344CB8AC3E}">
        <p14:creationId xmlns:p14="http://schemas.microsoft.com/office/powerpoint/2010/main" val="726685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3CD28F-F6EF-4F3C-AC04-5BB7AFA9729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124" name="Rectangle 12"/>
          <p:cNvSpPr>
            <a:spLocks noGrp="1" noChangeArrowheads="1"/>
          </p:cNvSpPr>
          <p:nvPr>
            <p:ph type="title" idx="4294967295"/>
          </p:nvPr>
        </p:nvSpPr>
        <p:spPr>
          <a:xfrm>
            <a:off x="457200" y="974680"/>
            <a:ext cx="8229600" cy="655638"/>
          </a:xfrm>
        </p:spPr>
        <p:txBody>
          <a:bodyPr>
            <a:normAutofit/>
          </a:bodyPr>
          <a:lstStyle/>
          <a:p>
            <a:pPr eaLnBrk="1" hangingPunct="1"/>
            <a:r>
              <a:rPr lang="en-US" sz="3200" b="1" dirty="0">
                <a:solidFill>
                  <a:schemeClr val="tx1"/>
                </a:solidFill>
                <a:latin typeface="Calibri" panose="020F0502020204030204" pitchFamily="34" charset="0"/>
                <a:cs typeface="Calibri" panose="020F0502020204030204" pitchFamily="34" charset="0"/>
              </a:rPr>
              <a:t>PM</a:t>
            </a:r>
            <a:r>
              <a:rPr lang="en-US" sz="3200" b="1" baseline="-25000" dirty="0">
                <a:solidFill>
                  <a:schemeClr val="tx1"/>
                </a:solidFill>
                <a:latin typeface="Calibri" panose="020F0502020204030204" pitchFamily="34" charset="0"/>
                <a:cs typeface="Calibri" panose="020F0502020204030204" pitchFamily="34" charset="0"/>
              </a:rPr>
              <a:t>2.5</a:t>
            </a:r>
            <a:r>
              <a:rPr lang="en-US" sz="3200" b="1" dirty="0">
                <a:solidFill>
                  <a:schemeClr val="tx1"/>
                </a:solidFill>
                <a:latin typeface="Calibri" panose="020F0502020204030204" pitchFamily="34" charset="0"/>
                <a:cs typeface="Calibri" panose="020F0502020204030204" pitchFamily="34" charset="0"/>
              </a:rPr>
              <a:t> in Air Permits</a:t>
            </a:r>
          </a:p>
        </p:txBody>
      </p:sp>
      <p:sp>
        <p:nvSpPr>
          <p:cNvPr id="5125" name="Rectangle 13"/>
          <p:cNvSpPr>
            <a:spLocks noGrp="1" noChangeArrowheads="1"/>
          </p:cNvSpPr>
          <p:nvPr>
            <p:ph type="body" idx="4294967295"/>
          </p:nvPr>
        </p:nvSpPr>
        <p:spPr>
          <a:xfrm>
            <a:off x="457200" y="1889080"/>
            <a:ext cx="8153400" cy="4267200"/>
          </a:xfrm>
        </p:spPr>
        <p:txBody>
          <a:bodyPr>
            <a:normAutofit/>
          </a:bodyPr>
          <a:lstStyle/>
          <a:p>
            <a:pPr eaLnBrk="1" hangingPunct="1">
              <a:spcAft>
                <a:spcPts val="600"/>
              </a:spcAft>
            </a:pPr>
            <a:r>
              <a:rPr lang="en-US" sz="2400" dirty="0">
                <a:latin typeface="Calibri" panose="020F0502020204030204" pitchFamily="34" charset="0"/>
                <a:cs typeface="Calibri" panose="020F0502020204030204" pitchFamily="34" charset="0"/>
              </a:rPr>
              <a:t>New approach – treat PM</a:t>
            </a:r>
            <a:r>
              <a:rPr lang="en-US" sz="2400" baseline="-25000" dirty="0">
                <a:latin typeface="Calibri" panose="020F0502020204030204" pitchFamily="34" charset="0"/>
                <a:cs typeface="Calibri" panose="020F0502020204030204" pitchFamily="34" charset="0"/>
              </a:rPr>
              <a:t>2.5</a:t>
            </a:r>
            <a:r>
              <a:rPr lang="en-US" sz="2400" dirty="0">
                <a:latin typeface="Calibri" panose="020F0502020204030204" pitchFamily="34" charset="0"/>
                <a:cs typeface="Calibri" panose="020F0502020204030204" pitchFamily="34" charset="0"/>
              </a:rPr>
              <a:t> like ozone</a:t>
            </a:r>
          </a:p>
          <a:p>
            <a:pPr eaLnBrk="1" hangingPunct="1">
              <a:spcAft>
                <a:spcPts val="600"/>
              </a:spcAft>
            </a:pPr>
            <a:r>
              <a:rPr lang="en-US" sz="2400" dirty="0">
                <a:latin typeface="Calibri" panose="020F0502020204030204" pitchFamily="34" charset="0"/>
                <a:cs typeface="Calibri" panose="020F0502020204030204" pitchFamily="34" charset="0"/>
              </a:rPr>
              <a:t>Make a finding using a “weight of evidence” approach, that standards are protected</a:t>
            </a:r>
          </a:p>
          <a:p>
            <a:pPr lvl="1" eaLnBrk="1" hangingPunct="1">
              <a:spcAft>
                <a:spcPts val="600"/>
              </a:spcAft>
            </a:pPr>
            <a:r>
              <a:rPr lang="en-US" sz="2000" dirty="0">
                <a:latin typeface="Calibri" panose="020F0502020204030204" pitchFamily="34" charset="0"/>
                <a:cs typeface="Calibri" panose="020F0502020204030204" pitchFamily="34" charset="0"/>
              </a:rPr>
              <a:t>State-wide ambient monitoring data demonstrates that PM</a:t>
            </a:r>
            <a:r>
              <a:rPr lang="en-US" sz="2000" baseline="-25000" dirty="0">
                <a:latin typeface="Calibri" panose="020F0502020204030204" pitchFamily="34" charset="0"/>
                <a:cs typeface="Calibri" panose="020F0502020204030204" pitchFamily="34" charset="0"/>
              </a:rPr>
              <a:t>2.5</a:t>
            </a:r>
            <a:r>
              <a:rPr lang="en-US" sz="2000" dirty="0">
                <a:latin typeface="Calibri" panose="020F0502020204030204" pitchFamily="34" charset="0"/>
                <a:cs typeface="Calibri" panose="020F0502020204030204" pitchFamily="34" charset="0"/>
              </a:rPr>
              <a:t> behaves like a “regional” pollutant</a:t>
            </a:r>
          </a:p>
          <a:p>
            <a:pPr lvl="1" eaLnBrk="1" hangingPunct="1">
              <a:spcAft>
                <a:spcPts val="600"/>
              </a:spcAft>
            </a:pPr>
            <a:r>
              <a:rPr lang="en-US" sz="2000" dirty="0">
                <a:latin typeface="Calibri" panose="020F0502020204030204" pitchFamily="34" charset="0"/>
                <a:cs typeface="Calibri" panose="020F0502020204030204" pitchFamily="34" charset="0"/>
              </a:rPr>
              <a:t>Concentrations vary similarly across vast areas </a:t>
            </a:r>
          </a:p>
          <a:p>
            <a:pPr lvl="1" eaLnBrk="1" hangingPunct="1">
              <a:spcAft>
                <a:spcPts val="600"/>
              </a:spcAft>
            </a:pPr>
            <a:r>
              <a:rPr lang="en-US" sz="2000" dirty="0">
                <a:latin typeface="Calibri" panose="020F0502020204030204" pitchFamily="34" charset="0"/>
                <a:cs typeface="Calibri" panose="020F0502020204030204" pitchFamily="34" charset="0"/>
              </a:rPr>
              <a:t>Analysis of ambient monitoring filters showing PM</a:t>
            </a:r>
            <a:r>
              <a:rPr lang="en-US" sz="2000" baseline="-25000" dirty="0">
                <a:latin typeface="Calibri" panose="020F0502020204030204" pitchFamily="34" charset="0"/>
                <a:cs typeface="Calibri" panose="020F0502020204030204" pitchFamily="34" charset="0"/>
              </a:rPr>
              <a:t>2.5</a:t>
            </a:r>
            <a:r>
              <a:rPr lang="en-US" sz="2000" dirty="0">
                <a:latin typeface="Calibri" panose="020F0502020204030204" pitchFamily="34" charset="0"/>
                <a:cs typeface="Calibri" panose="020F0502020204030204" pitchFamily="34" charset="0"/>
              </a:rPr>
              <a:t> is mostly from secondary formation</a:t>
            </a:r>
          </a:p>
          <a:p>
            <a:pPr lvl="1" eaLnBrk="1" hangingPunct="1">
              <a:spcAft>
                <a:spcPts val="600"/>
              </a:spcAft>
            </a:pPr>
            <a:r>
              <a:rPr lang="en-US" sz="2000" dirty="0">
                <a:latin typeface="Calibri" panose="020F0502020204030204" pitchFamily="34" charset="0"/>
                <a:cs typeface="Calibri" panose="020F0502020204030204" pitchFamily="34" charset="0"/>
              </a:rPr>
              <a:t>Direct emissions from stationary sources are MUCH lower than reported</a:t>
            </a:r>
          </a:p>
        </p:txBody>
      </p:sp>
      <p:sp>
        <p:nvSpPr>
          <p:cNvPr id="6" name="TextBox 5">
            <a:extLst>
              <a:ext uri="{FF2B5EF4-FFF2-40B4-BE49-F238E27FC236}">
                <a16:creationId xmlns:a16="http://schemas.microsoft.com/office/drawing/2014/main" xmlns="" id="{184A3C50-B2E0-49DE-A7BA-33F2B02F0840}"/>
              </a:ext>
            </a:extLst>
          </p:cNvPr>
          <p:cNvSpPr txBox="1"/>
          <p:nvPr/>
        </p:nvSpPr>
        <p:spPr>
          <a:xfrm>
            <a:off x="914400" y="388283"/>
            <a:ext cx="2180405" cy="297517"/>
          </a:xfrm>
          <a:prstGeom prst="rect">
            <a:avLst/>
          </a:prstGeom>
          <a:noFill/>
        </p:spPr>
        <p:txBody>
          <a:bodyPr wrap="none" rtlCol="0">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2790E"/>
                </a:solidFill>
                <a:effectLst>
                  <a:outerShdw blurRad="38100" dist="38100" dir="2700000" algn="tl">
                    <a:srgbClr val="000000">
                      <a:alpha val="43137"/>
                    </a:srgbClr>
                  </a:outerShdw>
                </a:effectLst>
                <a:uLnTx/>
                <a:uFillTx/>
                <a:latin typeface="Calibri"/>
                <a:ea typeface="+mn-ea"/>
                <a:cs typeface="+mn-cs"/>
              </a:rPr>
              <a:t>Wisconsin</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Department of Natural Resources</a:t>
            </a:r>
          </a:p>
        </p:txBody>
      </p:sp>
    </p:spTree>
    <p:extLst>
      <p:ext uri="{BB962C8B-B14F-4D97-AF65-F5344CB8AC3E}">
        <p14:creationId xmlns:p14="http://schemas.microsoft.com/office/powerpoint/2010/main" val="2100198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3CD28F-F6EF-4F3C-AC04-5BB7AFA9729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125" name="Rectangle 13"/>
          <p:cNvSpPr>
            <a:spLocks noGrp="1" noChangeArrowheads="1"/>
          </p:cNvSpPr>
          <p:nvPr>
            <p:ph type="body" idx="4294967295"/>
          </p:nvPr>
        </p:nvSpPr>
        <p:spPr>
          <a:xfrm>
            <a:off x="457200" y="1889080"/>
            <a:ext cx="8153400" cy="4267200"/>
          </a:xfrm>
        </p:spPr>
        <p:txBody>
          <a:bodyPr/>
          <a:lstStyle/>
          <a:p>
            <a:pPr eaLnBrk="1" hangingPunct="1">
              <a:spcAft>
                <a:spcPts val="1800"/>
              </a:spcAft>
            </a:pPr>
            <a:r>
              <a:rPr lang="en-US" sz="2400" dirty="0">
                <a:latin typeface="Calibri" panose="020F0502020204030204" pitchFamily="34" charset="0"/>
                <a:cs typeface="Calibri" panose="020F0502020204030204" pitchFamily="34" charset="0"/>
              </a:rPr>
              <a:t>The only regulatory requirement for PM</a:t>
            </a:r>
            <a:r>
              <a:rPr lang="en-US" sz="2400" baseline="-25000" dirty="0">
                <a:latin typeface="Calibri" panose="020F0502020204030204" pitchFamily="34" charset="0"/>
                <a:cs typeface="Calibri" panose="020F0502020204030204" pitchFamily="34" charset="0"/>
              </a:rPr>
              <a:t>2.5</a:t>
            </a:r>
            <a:r>
              <a:rPr lang="en-US" sz="2400" dirty="0">
                <a:latin typeface="Calibri" panose="020F0502020204030204" pitchFamily="34" charset="0"/>
                <a:cs typeface="Calibri" panose="020F0502020204030204" pitchFamily="34" charset="0"/>
              </a:rPr>
              <a:t> is the ambient air quality standards</a:t>
            </a:r>
          </a:p>
          <a:p>
            <a:pPr marL="342900" lvl="1" indent="-342900" eaLnBrk="1" hangingPunct="1">
              <a:spcAft>
                <a:spcPts val="1800"/>
              </a:spcAft>
              <a:buFontTx/>
              <a:buChar char="•"/>
            </a:pPr>
            <a:r>
              <a:rPr lang="en-US" sz="2400" dirty="0">
                <a:latin typeface="Calibri" panose="020F0502020204030204" pitchFamily="34" charset="0"/>
                <a:cs typeface="Calibri" panose="020F0502020204030204" pitchFamily="34" charset="0"/>
              </a:rPr>
              <a:t>When is PM</a:t>
            </a:r>
            <a:r>
              <a:rPr lang="en-US" sz="2400" baseline="-25000" dirty="0">
                <a:solidFill>
                  <a:srgbClr val="000000"/>
                </a:solidFill>
                <a:latin typeface="Calibri" panose="020F0502020204030204" pitchFamily="34" charset="0"/>
                <a:ea typeface="+mn-ea"/>
                <a:cs typeface="Calibri" panose="020F0502020204030204" pitchFamily="34" charset="0"/>
              </a:rPr>
              <a:t>2.5</a:t>
            </a:r>
            <a:r>
              <a:rPr lang="en-US" sz="2400" dirty="0">
                <a:latin typeface="Calibri" panose="020F0502020204030204" pitchFamily="34" charset="0"/>
                <a:cs typeface="Calibri" panose="020F0502020204030204" pitchFamily="34" charset="0"/>
              </a:rPr>
              <a:t> limit in a permit?</a:t>
            </a:r>
          </a:p>
          <a:p>
            <a:pPr marL="742950" lvl="2" indent="-342900" eaLnBrk="1" hangingPunct="1">
              <a:spcAft>
                <a:spcPts val="1800"/>
              </a:spcAft>
            </a:pPr>
            <a:r>
              <a:rPr lang="en-US" sz="2000" dirty="0">
                <a:latin typeface="Calibri" panose="020F0502020204030204" pitchFamily="34" charset="0"/>
                <a:cs typeface="Calibri" panose="020F0502020204030204" pitchFamily="34" charset="0"/>
              </a:rPr>
              <a:t>Limits established to keep emissions below major modification thresholds, i.e. major NSR avoidance</a:t>
            </a:r>
          </a:p>
          <a:p>
            <a:pPr marL="742950" lvl="2" indent="-342900" eaLnBrk="1" hangingPunct="1">
              <a:spcAft>
                <a:spcPts val="1800"/>
              </a:spcAft>
            </a:pPr>
            <a:r>
              <a:rPr lang="en-US" sz="2000" dirty="0">
                <a:latin typeface="Calibri" panose="020F0502020204030204" pitchFamily="34" charset="0"/>
                <a:cs typeface="Calibri" panose="020F0502020204030204" pitchFamily="34" charset="0"/>
              </a:rPr>
              <a:t>Limits established as BACT or LAER in major NSR</a:t>
            </a:r>
          </a:p>
          <a:p>
            <a:pPr marL="742950" lvl="2" indent="-342900" eaLnBrk="1" hangingPunct="1">
              <a:spcAft>
                <a:spcPts val="1800"/>
              </a:spcAft>
            </a:pPr>
            <a:r>
              <a:rPr lang="en-US" sz="2000" dirty="0">
                <a:latin typeface="Calibri" panose="020F0502020204030204" pitchFamily="34" charset="0"/>
                <a:cs typeface="Calibri" panose="020F0502020204030204" pitchFamily="34" charset="0"/>
              </a:rPr>
              <a:t>Limits established at a level shown by a model to protect a standard</a:t>
            </a:r>
            <a:endParaRPr lang="en-US" sz="2000" i="1" dirty="0">
              <a:latin typeface="Calibri" panose="020F0502020204030204" pitchFamily="34" charset="0"/>
              <a:cs typeface="Calibri" panose="020F0502020204030204" pitchFamily="34" charset="0"/>
            </a:endParaRPr>
          </a:p>
          <a:p>
            <a:pPr eaLnBrk="1" hangingPunct="1">
              <a:spcAft>
                <a:spcPts val="1800"/>
              </a:spcAft>
            </a:pPr>
            <a:endParaRPr lang="en-US" sz="2400" dirty="0"/>
          </a:p>
        </p:txBody>
      </p:sp>
      <p:sp>
        <p:nvSpPr>
          <p:cNvPr id="6" name="Rectangle 12">
            <a:extLst>
              <a:ext uri="{FF2B5EF4-FFF2-40B4-BE49-F238E27FC236}">
                <a16:creationId xmlns:a16="http://schemas.microsoft.com/office/drawing/2014/main" xmlns="" id="{F8534C48-E6E6-40DC-B7C5-B77964B15679}"/>
              </a:ext>
            </a:extLst>
          </p:cNvPr>
          <p:cNvSpPr txBox="1">
            <a:spLocks noChangeArrowheads="1"/>
          </p:cNvSpPr>
          <p:nvPr/>
        </p:nvSpPr>
        <p:spPr>
          <a:xfrm>
            <a:off x="457200" y="974680"/>
            <a:ext cx="8229600" cy="6556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libri"/>
                <a:ea typeface="+mj-ea"/>
                <a:cs typeface="+mj-cs"/>
              </a:rPr>
              <a:t>PM</a:t>
            </a:r>
            <a:r>
              <a:rPr kumimoji="0" lang="en-US" sz="3200" b="1" i="0" u="none" strike="noStrike" kern="1200" cap="none" spc="0" normalizeH="0" baseline="-25000" noProof="0">
                <a:ln>
                  <a:noFill/>
                </a:ln>
                <a:solidFill>
                  <a:prstClr val="black"/>
                </a:solidFill>
                <a:effectLst/>
                <a:uLnTx/>
                <a:uFillTx/>
                <a:latin typeface="Calibri"/>
                <a:ea typeface="+mj-ea"/>
                <a:cs typeface="+mj-cs"/>
              </a:rPr>
              <a:t>2.5</a:t>
            </a:r>
            <a:r>
              <a:rPr kumimoji="0" lang="en-US" sz="3200" b="1" i="0" u="none" strike="noStrike" kern="1200" cap="none" spc="0" normalizeH="0" baseline="0" noProof="0">
                <a:ln>
                  <a:noFill/>
                </a:ln>
                <a:solidFill>
                  <a:prstClr val="black"/>
                </a:solidFill>
                <a:effectLst/>
                <a:uLnTx/>
                <a:uFillTx/>
                <a:latin typeface="Calibri"/>
                <a:ea typeface="+mj-ea"/>
                <a:cs typeface="+mj-cs"/>
              </a:rPr>
              <a:t> in Air Permits</a:t>
            </a:r>
            <a:endParaRPr kumimoji="0" lang="en-US" sz="3200" b="1" i="0" u="none" strike="noStrike" kern="1200" cap="none" spc="0" normalizeH="0" baseline="0" noProof="0" dirty="0">
              <a:ln>
                <a:noFill/>
              </a:ln>
              <a:solidFill>
                <a:prstClr val="black"/>
              </a:solidFill>
              <a:effectLst/>
              <a:uLnTx/>
              <a:uFillTx/>
              <a:latin typeface="Calibri"/>
              <a:ea typeface="+mj-ea"/>
              <a:cs typeface="+mj-cs"/>
            </a:endParaRPr>
          </a:p>
        </p:txBody>
      </p:sp>
      <p:sp>
        <p:nvSpPr>
          <p:cNvPr id="7" name="TextBox 6">
            <a:extLst>
              <a:ext uri="{FF2B5EF4-FFF2-40B4-BE49-F238E27FC236}">
                <a16:creationId xmlns:a16="http://schemas.microsoft.com/office/drawing/2014/main" xmlns="" id="{DF29AFA8-C88A-411F-8C56-BF09AAB5761D}"/>
              </a:ext>
            </a:extLst>
          </p:cNvPr>
          <p:cNvSpPr txBox="1"/>
          <p:nvPr/>
        </p:nvSpPr>
        <p:spPr>
          <a:xfrm>
            <a:off x="914400" y="388283"/>
            <a:ext cx="2180405" cy="297517"/>
          </a:xfrm>
          <a:prstGeom prst="rect">
            <a:avLst/>
          </a:prstGeom>
          <a:noFill/>
        </p:spPr>
        <p:txBody>
          <a:bodyPr wrap="none" rtlCol="0">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2790E"/>
                </a:solidFill>
                <a:effectLst>
                  <a:outerShdw blurRad="38100" dist="38100" dir="2700000" algn="tl">
                    <a:srgbClr val="000000">
                      <a:alpha val="43137"/>
                    </a:srgbClr>
                  </a:outerShdw>
                </a:effectLst>
                <a:uLnTx/>
                <a:uFillTx/>
                <a:latin typeface="Calibri"/>
                <a:ea typeface="+mn-ea"/>
                <a:cs typeface="+mn-cs"/>
              </a:rPr>
              <a:t>Wisconsin</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Department of Natural Resources</a:t>
            </a:r>
          </a:p>
        </p:txBody>
      </p:sp>
    </p:spTree>
    <p:extLst>
      <p:ext uri="{BB962C8B-B14F-4D97-AF65-F5344CB8AC3E}">
        <p14:creationId xmlns:p14="http://schemas.microsoft.com/office/powerpoint/2010/main" val="111782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F8C611-F8CA-435E-AC69-6E0016E08948}"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197" name="Rectangle 13"/>
          <p:cNvSpPr>
            <a:spLocks noGrp="1" noChangeArrowheads="1"/>
          </p:cNvSpPr>
          <p:nvPr>
            <p:ph type="body" idx="1"/>
          </p:nvPr>
        </p:nvSpPr>
        <p:spPr>
          <a:xfrm>
            <a:off x="457200" y="1889080"/>
            <a:ext cx="8153400" cy="4449763"/>
          </a:xfrm>
        </p:spPr>
        <p:txBody>
          <a:bodyPr/>
          <a:lstStyle/>
          <a:p>
            <a:pPr marL="0" indent="0" eaLnBrk="1" hangingPunct="1">
              <a:spcAft>
                <a:spcPts val="600"/>
              </a:spcAft>
              <a:buNone/>
            </a:pPr>
            <a:r>
              <a:rPr lang="en-US" dirty="0">
                <a:latin typeface="Calibri" panose="020F0502020204030204" pitchFamily="34" charset="0"/>
                <a:cs typeface="Calibri" panose="020F0502020204030204" pitchFamily="34" charset="0"/>
              </a:rPr>
              <a:t>PM</a:t>
            </a:r>
            <a:r>
              <a:rPr lang="en-US" baseline="-25000" dirty="0">
                <a:latin typeface="Calibri" panose="020F0502020204030204" pitchFamily="34" charset="0"/>
                <a:cs typeface="Calibri" panose="020F0502020204030204" pitchFamily="34" charset="0"/>
              </a:rPr>
              <a:t>2.5</a:t>
            </a:r>
            <a:r>
              <a:rPr lang="en-US" dirty="0">
                <a:latin typeface="Calibri" panose="020F0502020204030204" pitchFamily="34" charset="0"/>
                <a:cs typeface="Calibri" panose="020F0502020204030204" pitchFamily="34" charset="0"/>
              </a:rPr>
              <a:t> permitting: </a:t>
            </a:r>
            <a:r>
              <a:rPr lang="en-US" i="1" dirty="0">
                <a:latin typeface="Calibri" panose="020F0502020204030204" pitchFamily="34" charset="0"/>
                <a:cs typeface="Calibri" panose="020F0502020204030204" pitchFamily="34" charset="0"/>
              </a:rPr>
              <a:t>minor sources</a:t>
            </a:r>
          </a:p>
          <a:p>
            <a:pPr eaLnBrk="1" hangingPunct="1">
              <a:spcAft>
                <a:spcPts val="600"/>
              </a:spcAft>
            </a:pPr>
            <a:r>
              <a:rPr lang="en-US" sz="2400" dirty="0">
                <a:latin typeface="Calibri" panose="020F0502020204030204" pitchFamily="34" charset="0"/>
                <a:cs typeface="Calibri" panose="020F0502020204030204" pitchFamily="34" charset="0"/>
              </a:rPr>
              <a:t>PM</a:t>
            </a:r>
            <a:r>
              <a:rPr lang="en-US" sz="2400" baseline="-25000" dirty="0">
                <a:latin typeface="Calibri" panose="020F0502020204030204" pitchFamily="34" charset="0"/>
                <a:cs typeface="Calibri" panose="020F0502020204030204" pitchFamily="34" charset="0"/>
              </a:rPr>
              <a:t>2.5</a:t>
            </a:r>
            <a:r>
              <a:rPr lang="en-US" sz="2400" dirty="0">
                <a:latin typeface="Calibri" panose="020F0502020204030204" pitchFamily="34" charset="0"/>
                <a:cs typeface="Calibri" panose="020F0502020204030204" pitchFamily="34" charset="0"/>
              </a:rPr>
              <a:t> limits will not appear in most minor source permits; </a:t>
            </a:r>
          </a:p>
          <a:p>
            <a:pPr lvl="1" eaLnBrk="1" hangingPunct="1">
              <a:spcAft>
                <a:spcPts val="600"/>
              </a:spcAft>
            </a:pPr>
            <a:r>
              <a:rPr lang="en-US" sz="2000" i="1" dirty="0">
                <a:latin typeface="Calibri" panose="020F0502020204030204" pitchFamily="34" charset="0"/>
                <a:cs typeface="Calibri" panose="020F0502020204030204" pitchFamily="34" charset="0"/>
              </a:rPr>
              <a:t>Exceptions</a:t>
            </a:r>
            <a:r>
              <a:rPr lang="en-US" sz="2000" dirty="0">
                <a:latin typeface="Calibri" panose="020F0502020204030204" pitchFamily="34" charset="0"/>
                <a:cs typeface="Calibri" panose="020F0502020204030204" pitchFamily="34" charset="0"/>
              </a:rPr>
              <a:t>: Previously established limits </a:t>
            </a:r>
          </a:p>
          <a:p>
            <a:pPr lvl="1" eaLnBrk="1" hangingPunct="1">
              <a:spcAft>
                <a:spcPts val="600"/>
              </a:spcAft>
            </a:pPr>
            <a:r>
              <a:rPr lang="en-US" sz="2000" dirty="0">
                <a:latin typeface="Calibri" panose="020F0502020204030204" pitchFamily="34" charset="0"/>
                <a:cs typeface="Calibri" panose="020F0502020204030204" pitchFamily="34" charset="0"/>
              </a:rPr>
              <a:t>PSD avoidance limits</a:t>
            </a:r>
          </a:p>
          <a:p>
            <a:pPr>
              <a:spcAft>
                <a:spcPts val="600"/>
              </a:spcAft>
            </a:pPr>
            <a:r>
              <a:rPr lang="en-US" sz="2400" dirty="0">
                <a:latin typeface="Calibri" panose="020F0502020204030204" pitchFamily="34" charset="0"/>
                <a:cs typeface="Calibri" panose="020F0502020204030204" pitchFamily="34" charset="0"/>
              </a:rPr>
              <a:t>Guidance provided on calculating PM</a:t>
            </a:r>
            <a:r>
              <a:rPr lang="en-US" sz="2400" baseline="-25000" dirty="0">
                <a:latin typeface="Calibri" panose="020F0502020204030204" pitchFamily="34" charset="0"/>
                <a:cs typeface="Calibri" panose="020F0502020204030204" pitchFamily="34" charset="0"/>
              </a:rPr>
              <a:t>2.5</a:t>
            </a:r>
            <a:r>
              <a:rPr lang="en-US" sz="2400" dirty="0">
                <a:latin typeface="Calibri" panose="020F0502020204030204" pitchFamily="34" charset="0"/>
                <a:cs typeface="Calibri" panose="020F0502020204030204" pitchFamily="34" charset="0"/>
              </a:rPr>
              <a:t> emissions for permit writers and permit applicants.</a:t>
            </a:r>
          </a:p>
          <a:p>
            <a:pPr>
              <a:spcAft>
                <a:spcPts val="600"/>
              </a:spcAft>
            </a:pPr>
            <a:r>
              <a:rPr lang="en-US" sz="2400" dirty="0">
                <a:latin typeface="Calibri" panose="020F0502020204030204" pitchFamily="34" charset="0"/>
                <a:cs typeface="Calibri" panose="020F0502020204030204" pitchFamily="34" charset="0"/>
              </a:rPr>
              <a:t>Accurate emissions estimates of PM</a:t>
            </a:r>
            <a:r>
              <a:rPr lang="en-US" sz="2400" baseline="-25000" dirty="0">
                <a:latin typeface="Calibri" panose="020F0502020204030204" pitchFamily="34" charset="0"/>
                <a:cs typeface="Calibri" panose="020F0502020204030204" pitchFamily="34" charset="0"/>
              </a:rPr>
              <a:t>2.5</a:t>
            </a:r>
            <a:r>
              <a:rPr lang="en-US" sz="2400" dirty="0">
                <a:latin typeface="Calibri" panose="020F0502020204030204" pitchFamily="34" charset="0"/>
                <a:cs typeface="Calibri" panose="020F0502020204030204" pitchFamily="34" charset="0"/>
              </a:rPr>
              <a:t> emissions are essential</a:t>
            </a:r>
          </a:p>
          <a:p>
            <a:pPr lvl="1">
              <a:spcAft>
                <a:spcPts val="600"/>
              </a:spcAft>
            </a:pPr>
            <a:r>
              <a:rPr lang="en-US" sz="2000" dirty="0">
                <a:latin typeface="Calibri" panose="020F0502020204030204" pitchFamily="34" charset="0"/>
                <a:cs typeface="Calibri" panose="020F0502020204030204" pitchFamily="34" charset="0"/>
              </a:rPr>
              <a:t>Fuel combustion\high temperature processes</a:t>
            </a:r>
          </a:p>
          <a:p>
            <a:pPr lvl="1" eaLnBrk="1" hangingPunct="1">
              <a:spcAft>
                <a:spcPts val="600"/>
              </a:spcAft>
            </a:pPr>
            <a:endParaRPr lang="en-US" sz="2000" dirty="0"/>
          </a:p>
        </p:txBody>
      </p:sp>
      <p:sp>
        <p:nvSpPr>
          <p:cNvPr id="7" name="Rectangle 12">
            <a:extLst>
              <a:ext uri="{FF2B5EF4-FFF2-40B4-BE49-F238E27FC236}">
                <a16:creationId xmlns:a16="http://schemas.microsoft.com/office/drawing/2014/main" xmlns="" id="{1501DDCA-1B39-48DE-A9E2-98AE5A816270}"/>
              </a:ext>
            </a:extLst>
          </p:cNvPr>
          <p:cNvSpPr txBox="1">
            <a:spLocks noChangeArrowheads="1"/>
          </p:cNvSpPr>
          <p:nvPr/>
        </p:nvSpPr>
        <p:spPr>
          <a:xfrm>
            <a:off x="457200" y="974680"/>
            <a:ext cx="8229600" cy="6556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j-ea"/>
                <a:cs typeface="+mj-cs"/>
              </a:rPr>
              <a:t>Permitting Implications</a:t>
            </a:r>
          </a:p>
        </p:txBody>
      </p:sp>
      <p:sp>
        <p:nvSpPr>
          <p:cNvPr id="8" name="TextBox 7">
            <a:extLst>
              <a:ext uri="{FF2B5EF4-FFF2-40B4-BE49-F238E27FC236}">
                <a16:creationId xmlns:a16="http://schemas.microsoft.com/office/drawing/2014/main" xmlns="" id="{2005830D-C7CA-4C73-B4F8-6B4D102B3C1F}"/>
              </a:ext>
            </a:extLst>
          </p:cNvPr>
          <p:cNvSpPr txBox="1"/>
          <p:nvPr/>
        </p:nvSpPr>
        <p:spPr>
          <a:xfrm>
            <a:off x="914400" y="388283"/>
            <a:ext cx="2180405" cy="297517"/>
          </a:xfrm>
          <a:prstGeom prst="rect">
            <a:avLst/>
          </a:prstGeom>
          <a:noFill/>
        </p:spPr>
        <p:txBody>
          <a:bodyPr wrap="none" rtlCol="0">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2790E"/>
                </a:solidFill>
                <a:effectLst>
                  <a:outerShdw blurRad="38100" dist="38100" dir="2700000" algn="tl">
                    <a:srgbClr val="000000">
                      <a:alpha val="43137"/>
                    </a:srgbClr>
                  </a:outerShdw>
                </a:effectLst>
                <a:uLnTx/>
                <a:uFillTx/>
                <a:latin typeface="Calibri"/>
                <a:ea typeface="+mn-ea"/>
                <a:cs typeface="+mn-cs"/>
              </a:rPr>
              <a:t>Wisconsin</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Department of Natural Resources</a:t>
            </a:r>
          </a:p>
        </p:txBody>
      </p:sp>
    </p:spTree>
    <p:extLst>
      <p:ext uri="{BB962C8B-B14F-4D97-AF65-F5344CB8AC3E}">
        <p14:creationId xmlns:p14="http://schemas.microsoft.com/office/powerpoint/2010/main" val="2583382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2"/>
          <p:cNvSpPr>
            <a:spLocks noGrp="1" noChangeArrowheads="1"/>
          </p:cNvSpPr>
          <p:nvPr>
            <p:ph type="title"/>
          </p:nvPr>
        </p:nvSpPr>
        <p:spPr>
          <a:xfrm>
            <a:off x="457200" y="762000"/>
            <a:ext cx="8229600" cy="808038"/>
          </a:xfrm>
        </p:spPr>
        <p:txBody>
          <a:bodyPr/>
          <a:lstStyle/>
          <a:p>
            <a:pPr eaLnBrk="1" hangingPunct="1"/>
            <a:r>
              <a:rPr lang="en-US" b="1" dirty="0">
                <a:solidFill>
                  <a:schemeClr val="tx1"/>
                </a:solidFill>
                <a:latin typeface="Calibri" panose="020F0502020204030204" pitchFamily="34" charset="0"/>
                <a:cs typeface="Calibri" panose="020F0502020204030204" pitchFamily="34" charset="0"/>
              </a:rPr>
              <a:t>Air Program Topics</a:t>
            </a:r>
          </a:p>
        </p:txBody>
      </p:sp>
      <p:sp>
        <p:nvSpPr>
          <p:cNvPr id="8197" name="Rectangle 13"/>
          <p:cNvSpPr>
            <a:spLocks noGrp="1" noChangeArrowheads="1"/>
          </p:cNvSpPr>
          <p:nvPr>
            <p:ph idx="1"/>
          </p:nvPr>
        </p:nvSpPr>
        <p:spPr>
          <a:xfrm>
            <a:off x="457200" y="1752602"/>
            <a:ext cx="8153400" cy="4449763"/>
          </a:xfrm>
        </p:spPr>
        <p:txBody>
          <a:bodyPr>
            <a:normAutofit/>
          </a:bodyPr>
          <a:lstStyle/>
          <a:p>
            <a:pPr lvl="0"/>
            <a:r>
              <a:rPr lang="en-US" sz="2800" dirty="0">
                <a:latin typeface="Calibri" panose="020F0502020204030204" pitchFamily="34" charset="0"/>
                <a:cs typeface="Calibri" panose="020F0502020204030204" pitchFamily="34" charset="0"/>
              </a:rPr>
              <a:t>EPA items on the horizon (ozone implementation, “once in always in” policy, NSR reform, monitoring citizen science)</a:t>
            </a:r>
          </a:p>
          <a:p>
            <a:pPr lvl="0"/>
            <a:r>
              <a:rPr lang="en-US" sz="2800" dirty="0">
                <a:latin typeface="Calibri" panose="020F0502020204030204" pitchFamily="34" charset="0"/>
                <a:cs typeface="Calibri" panose="020F0502020204030204" pitchFamily="34" charset="0"/>
              </a:rPr>
              <a:t>1-hour NO</a:t>
            </a:r>
            <a:r>
              <a:rPr lang="en-US" sz="2800" baseline="-25000" dirty="0">
                <a:latin typeface="Calibri" panose="020F0502020204030204" pitchFamily="34" charset="0"/>
                <a:cs typeface="Calibri" panose="020F0502020204030204" pitchFamily="34" charset="0"/>
              </a:rPr>
              <a:t>2 </a:t>
            </a:r>
            <a:r>
              <a:rPr lang="en-US" sz="2800" dirty="0">
                <a:latin typeface="Calibri" panose="020F0502020204030204" pitchFamily="34" charset="0"/>
                <a:cs typeface="Calibri" panose="020F0502020204030204" pitchFamily="34" charset="0"/>
              </a:rPr>
              <a:t>NAAQS Implementation</a:t>
            </a:r>
            <a:endParaRPr lang="en-US" sz="2800" baseline="-25000" dirty="0">
              <a:latin typeface="Calibri" panose="020F0502020204030204" pitchFamily="34" charset="0"/>
              <a:cs typeface="Calibri" panose="020F0502020204030204" pitchFamily="34" charset="0"/>
            </a:endParaRPr>
          </a:p>
          <a:p>
            <a:pPr lvl="0"/>
            <a:r>
              <a:rPr lang="en-US" sz="2800" dirty="0">
                <a:latin typeface="Calibri" panose="020F0502020204030204" pitchFamily="34" charset="0"/>
                <a:cs typeface="Calibri" panose="020F0502020204030204" pitchFamily="34" charset="0"/>
              </a:rPr>
              <a:t>Addressing PM2.5 in Permits</a:t>
            </a:r>
          </a:p>
          <a:p>
            <a:pPr lvl="0"/>
            <a:r>
              <a:rPr lang="en-US" sz="2800" dirty="0">
                <a:latin typeface="Calibri" panose="020F0502020204030204" pitchFamily="34" charset="0"/>
                <a:cs typeface="Calibri" panose="020F0502020204030204" pitchFamily="34" charset="0"/>
              </a:rPr>
              <a:t>Collaborative permit process</a:t>
            </a:r>
          </a:p>
          <a:p>
            <a:pPr lvl="0"/>
            <a:endParaRPr lang="en-US" sz="2800" dirty="0">
              <a:latin typeface="Calibri" panose="020F0502020204030204" pitchFamily="34" charset="0"/>
              <a:cs typeface="Calibri" panose="020F0502020204030204" pitchFamily="34" charset="0"/>
            </a:endParaRPr>
          </a:p>
          <a:p>
            <a:pPr>
              <a:spcAft>
                <a:spcPts val="600"/>
              </a:spcAft>
            </a:pPr>
            <a:endParaRPr lang="en-US" sz="2400" dirty="0"/>
          </a:p>
          <a:p>
            <a:pPr>
              <a:spcAft>
                <a:spcPts val="600"/>
              </a:spcAft>
            </a:pPr>
            <a:endParaRPr lang="en-US" sz="2400" dirty="0"/>
          </a:p>
        </p:txBody>
      </p:sp>
      <p:sp>
        <p:nvSpPr>
          <p:cNvPr id="5" name="Rectangle 6"/>
          <p:cNvSpPr>
            <a:spLocks noGrp="1" noChangeArrowheads="1"/>
          </p:cNvSpPr>
          <p:nvPr>
            <p:ph type="sldNum" sz="quarter" idx="12"/>
          </p:nvPr>
        </p:nvSpPr>
        <p:spPr/>
        <p:txBody>
          <a:bodyPr/>
          <a:lstStyle/>
          <a:p>
            <a:pPr>
              <a:defRPr/>
            </a:pPr>
            <a:fld id="{27F8C611-F8CA-435E-AC69-6E0016E08948}" type="slidenum">
              <a:rPr lang="en-US">
                <a:solidFill>
                  <a:srgbClr val="000000"/>
                </a:solidFill>
              </a:rPr>
              <a:pPr>
                <a:defRPr/>
              </a:pPr>
              <a:t>2</a:t>
            </a:fld>
            <a:endParaRPr lang="en-US" dirty="0">
              <a:solidFill>
                <a:srgbClr val="000000"/>
              </a:solidFill>
            </a:endParaRPr>
          </a:p>
        </p:txBody>
      </p:sp>
      <p:sp>
        <p:nvSpPr>
          <p:cNvPr id="7" name="TextBox 6">
            <a:extLst>
              <a:ext uri="{FF2B5EF4-FFF2-40B4-BE49-F238E27FC236}">
                <a16:creationId xmlns:a16="http://schemas.microsoft.com/office/drawing/2014/main" xmlns="" id="{AE6AF75F-F6CF-4E0D-81B9-0884E46DF999}"/>
              </a:ext>
            </a:extLst>
          </p:cNvPr>
          <p:cNvSpPr txBox="1"/>
          <p:nvPr/>
        </p:nvSpPr>
        <p:spPr>
          <a:xfrm>
            <a:off x="914400" y="388283"/>
            <a:ext cx="2180405" cy="297517"/>
          </a:xfrm>
          <a:prstGeom prst="rect">
            <a:avLst/>
          </a:prstGeom>
          <a:noFill/>
        </p:spPr>
        <p:txBody>
          <a:bodyPr wrap="none" rtlCol="0">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2790E"/>
                </a:solidFill>
                <a:effectLst>
                  <a:outerShdw blurRad="38100" dist="38100" dir="2700000" algn="tl">
                    <a:srgbClr val="000000">
                      <a:alpha val="43137"/>
                    </a:srgbClr>
                  </a:outerShdw>
                </a:effectLst>
                <a:uLnTx/>
                <a:uFillTx/>
                <a:latin typeface="Calibri"/>
                <a:ea typeface="+mn-ea"/>
                <a:cs typeface="+mn-cs"/>
              </a:rPr>
              <a:t>Wisconsin</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Department of Natural Resources</a:t>
            </a:r>
          </a:p>
        </p:txBody>
      </p:sp>
    </p:spTree>
    <p:extLst>
      <p:ext uri="{BB962C8B-B14F-4D97-AF65-F5344CB8AC3E}">
        <p14:creationId xmlns:p14="http://schemas.microsoft.com/office/powerpoint/2010/main" val="4187353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F8C611-F8CA-435E-AC69-6E0016E08948}"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197" name="Rectangle 13"/>
          <p:cNvSpPr>
            <a:spLocks noGrp="1" noChangeArrowheads="1"/>
          </p:cNvSpPr>
          <p:nvPr>
            <p:ph type="body" idx="1"/>
          </p:nvPr>
        </p:nvSpPr>
        <p:spPr>
          <a:xfrm>
            <a:off x="457200" y="1889080"/>
            <a:ext cx="8153400" cy="4449763"/>
          </a:xfrm>
        </p:spPr>
        <p:txBody>
          <a:bodyPr/>
          <a:lstStyle/>
          <a:p>
            <a:pPr marL="0" indent="0" eaLnBrk="1" hangingPunct="1">
              <a:spcAft>
                <a:spcPts val="600"/>
              </a:spcAft>
              <a:buNone/>
            </a:pPr>
            <a:r>
              <a:rPr lang="en-US" dirty="0">
                <a:latin typeface="Calibri" panose="020F0502020204030204" pitchFamily="34" charset="0"/>
                <a:cs typeface="Calibri" panose="020F0502020204030204" pitchFamily="34" charset="0"/>
              </a:rPr>
              <a:t>PM</a:t>
            </a:r>
            <a:r>
              <a:rPr lang="en-US" baseline="-25000" dirty="0">
                <a:latin typeface="Calibri" panose="020F0502020204030204" pitchFamily="34" charset="0"/>
                <a:cs typeface="Calibri" panose="020F0502020204030204" pitchFamily="34" charset="0"/>
              </a:rPr>
              <a:t>2.5</a:t>
            </a:r>
            <a:r>
              <a:rPr lang="en-US" dirty="0">
                <a:latin typeface="Calibri" panose="020F0502020204030204" pitchFamily="34" charset="0"/>
                <a:cs typeface="Calibri" panose="020F0502020204030204" pitchFamily="34" charset="0"/>
              </a:rPr>
              <a:t> permitting: </a:t>
            </a:r>
            <a:r>
              <a:rPr lang="en-US" i="1" dirty="0">
                <a:latin typeface="Calibri" panose="020F0502020204030204" pitchFamily="34" charset="0"/>
                <a:cs typeface="Calibri" panose="020F0502020204030204" pitchFamily="34" charset="0"/>
              </a:rPr>
              <a:t>major PSD sources</a:t>
            </a:r>
          </a:p>
          <a:p>
            <a:pPr eaLnBrk="1" hangingPunct="1">
              <a:spcAft>
                <a:spcPts val="600"/>
              </a:spcAft>
            </a:pPr>
            <a:r>
              <a:rPr lang="en-US" sz="2400" dirty="0">
                <a:latin typeface="Calibri" panose="020F0502020204030204" pitchFamily="34" charset="0"/>
                <a:cs typeface="Calibri" panose="020F0502020204030204" pitchFamily="34" charset="0"/>
              </a:rPr>
              <a:t>PM</a:t>
            </a:r>
            <a:r>
              <a:rPr lang="en-US" sz="2400" baseline="-25000" dirty="0">
                <a:latin typeface="Calibri" panose="020F0502020204030204" pitchFamily="34" charset="0"/>
                <a:cs typeface="Calibri" panose="020F0502020204030204" pitchFamily="34" charset="0"/>
              </a:rPr>
              <a:t>2.5</a:t>
            </a:r>
            <a:r>
              <a:rPr lang="en-US" sz="2400" dirty="0">
                <a:latin typeface="Calibri" panose="020F0502020204030204" pitchFamily="34" charset="0"/>
                <a:cs typeface="Calibri" panose="020F0502020204030204" pitchFamily="34" charset="0"/>
              </a:rPr>
              <a:t> major modification avoidance limits will still be needed</a:t>
            </a:r>
          </a:p>
          <a:p>
            <a:pPr eaLnBrk="1" hangingPunct="1">
              <a:spcAft>
                <a:spcPts val="600"/>
              </a:spcAft>
            </a:pPr>
            <a:r>
              <a:rPr lang="en-US" sz="2400" dirty="0">
                <a:latin typeface="Calibri" panose="020F0502020204030204" pitchFamily="34" charset="0"/>
                <a:cs typeface="Calibri" panose="020F0502020204030204" pitchFamily="34" charset="0"/>
              </a:rPr>
              <a:t>PM</a:t>
            </a:r>
            <a:r>
              <a:rPr lang="en-US" sz="2400" baseline="-25000" dirty="0">
                <a:latin typeface="Calibri" panose="020F0502020204030204" pitchFamily="34" charset="0"/>
                <a:cs typeface="Calibri" panose="020F0502020204030204" pitchFamily="34" charset="0"/>
              </a:rPr>
              <a:t>2.5</a:t>
            </a:r>
            <a:r>
              <a:rPr lang="en-US" sz="2400" dirty="0">
                <a:latin typeface="Calibri" panose="020F0502020204030204" pitchFamily="34" charset="0"/>
                <a:cs typeface="Calibri" panose="020F0502020204030204" pitchFamily="34" charset="0"/>
              </a:rPr>
              <a:t> will need to be in netting analyses</a:t>
            </a:r>
          </a:p>
          <a:p>
            <a:pPr eaLnBrk="1" hangingPunct="1">
              <a:spcAft>
                <a:spcPts val="600"/>
              </a:spcAft>
            </a:pPr>
            <a:r>
              <a:rPr lang="en-US" sz="2400" dirty="0">
                <a:latin typeface="Calibri" panose="020F0502020204030204" pitchFamily="34" charset="0"/>
                <a:cs typeface="Calibri" panose="020F0502020204030204" pitchFamily="34" charset="0"/>
              </a:rPr>
              <a:t>PM</a:t>
            </a:r>
            <a:r>
              <a:rPr lang="en-US" sz="2400" baseline="-25000" dirty="0">
                <a:latin typeface="Calibri" panose="020F0502020204030204" pitchFamily="34" charset="0"/>
                <a:cs typeface="Calibri" panose="020F0502020204030204" pitchFamily="34" charset="0"/>
              </a:rPr>
              <a:t>2.5</a:t>
            </a:r>
            <a:r>
              <a:rPr lang="en-US" sz="2400" dirty="0">
                <a:latin typeface="Calibri" panose="020F0502020204030204" pitchFamily="34" charset="0"/>
                <a:cs typeface="Calibri" panose="020F0502020204030204" pitchFamily="34" charset="0"/>
              </a:rPr>
              <a:t> will be modeled as required in federal law</a:t>
            </a:r>
          </a:p>
          <a:p>
            <a:pPr eaLnBrk="1" hangingPunct="1">
              <a:spcAft>
                <a:spcPts val="600"/>
              </a:spcAft>
            </a:pPr>
            <a:r>
              <a:rPr lang="en-US" sz="2400" i="1" dirty="0">
                <a:latin typeface="Calibri" panose="020F0502020204030204" pitchFamily="34" charset="0"/>
                <a:cs typeface="Calibri" panose="020F0502020204030204" pitchFamily="34" charset="0"/>
              </a:rPr>
              <a:t>Even for PSD – accurate PM</a:t>
            </a:r>
            <a:r>
              <a:rPr lang="en-US" sz="2400" i="1" baseline="-25000" dirty="0">
                <a:latin typeface="Calibri" panose="020F0502020204030204" pitchFamily="34" charset="0"/>
                <a:cs typeface="Calibri" panose="020F0502020204030204" pitchFamily="34" charset="0"/>
              </a:rPr>
              <a:t>2.5</a:t>
            </a:r>
            <a:r>
              <a:rPr lang="en-US" sz="2400" i="1" dirty="0">
                <a:latin typeface="Calibri" panose="020F0502020204030204" pitchFamily="34" charset="0"/>
                <a:cs typeface="Calibri" panose="020F0502020204030204" pitchFamily="34" charset="0"/>
              </a:rPr>
              <a:t> estimates are essential</a:t>
            </a:r>
          </a:p>
          <a:p>
            <a:pPr lvl="1" eaLnBrk="1" hangingPunct="1">
              <a:spcAft>
                <a:spcPts val="600"/>
              </a:spcAft>
            </a:pPr>
            <a:r>
              <a:rPr lang="en-US" sz="2000" dirty="0">
                <a:latin typeface="Calibri" panose="020F0502020204030204" pitchFamily="34" charset="0"/>
                <a:cs typeface="Calibri" panose="020F0502020204030204" pitchFamily="34" charset="0"/>
              </a:rPr>
              <a:t>Fuel combustion and high temperature processes.  </a:t>
            </a:r>
          </a:p>
          <a:p>
            <a:pPr lvl="1" eaLnBrk="1" hangingPunct="1">
              <a:spcAft>
                <a:spcPts val="600"/>
              </a:spcAft>
            </a:pPr>
            <a:r>
              <a:rPr lang="en-US" sz="2000" dirty="0">
                <a:latin typeface="Calibri" panose="020F0502020204030204" pitchFamily="34" charset="0"/>
                <a:cs typeface="Calibri" panose="020F0502020204030204" pitchFamily="34" charset="0"/>
              </a:rPr>
              <a:t>Consider additional information or data if presented</a:t>
            </a:r>
          </a:p>
        </p:txBody>
      </p:sp>
      <p:sp>
        <p:nvSpPr>
          <p:cNvPr id="7" name="Rectangle 12">
            <a:extLst>
              <a:ext uri="{FF2B5EF4-FFF2-40B4-BE49-F238E27FC236}">
                <a16:creationId xmlns:a16="http://schemas.microsoft.com/office/drawing/2014/main" xmlns="" id="{0530AA1A-10F5-4965-9A94-36D38669E63B}"/>
              </a:ext>
            </a:extLst>
          </p:cNvPr>
          <p:cNvSpPr txBox="1">
            <a:spLocks noChangeArrowheads="1"/>
          </p:cNvSpPr>
          <p:nvPr/>
        </p:nvSpPr>
        <p:spPr>
          <a:xfrm>
            <a:off x="457200" y="974680"/>
            <a:ext cx="8229600" cy="6556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j-ea"/>
                <a:cs typeface="+mj-cs"/>
              </a:rPr>
              <a:t>Permitting Implications</a:t>
            </a:r>
          </a:p>
        </p:txBody>
      </p:sp>
      <p:sp>
        <p:nvSpPr>
          <p:cNvPr id="8" name="TextBox 7">
            <a:extLst>
              <a:ext uri="{FF2B5EF4-FFF2-40B4-BE49-F238E27FC236}">
                <a16:creationId xmlns:a16="http://schemas.microsoft.com/office/drawing/2014/main" xmlns="" id="{5DEE8664-3F7B-421D-8FAC-69D401CCE7FC}"/>
              </a:ext>
            </a:extLst>
          </p:cNvPr>
          <p:cNvSpPr txBox="1"/>
          <p:nvPr/>
        </p:nvSpPr>
        <p:spPr>
          <a:xfrm>
            <a:off x="914400" y="388283"/>
            <a:ext cx="2180405" cy="297517"/>
          </a:xfrm>
          <a:prstGeom prst="rect">
            <a:avLst/>
          </a:prstGeom>
          <a:noFill/>
        </p:spPr>
        <p:txBody>
          <a:bodyPr wrap="none" rtlCol="0">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2790E"/>
                </a:solidFill>
                <a:effectLst>
                  <a:outerShdw blurRad="38100" dist="38100" dir="2700000" algn="tl">
                    <a:srgbClr val="000000">
                      <a:alpha val="43137"/>
                    </a:srgbClr>
                  </a:outerShdw>
                </a:effectLst>
                <a:uLnTx/>
                <a:uFillTx/>
                <a:latin typeface="Calibri"/>
                <a:ea typeface="+mn-ea"/>
                <a:cs typeface="+mn-cs"/>
              </a:rPr>
              <a:t>Wisconsin</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Department of Natural Resources</a:t>
            </a:r>
          </a:p>
        </p:txBody>
      </p:sp>
    </p:spTree>
    <p:extLst>
      <p:ext uri="{BB962C8B-B14F-4D97-AF65-F5344CB8AC3E}">
        <p14:creationId xmlns:p14="http://schemas.microsoft.com/office/powerpoint/2010/main" val="1774718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F8C611-F8CA-435E-AC69-6E0016E08948}"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197" name="Rectangle 13"/>
          <p:cNvSpPr>
            <a:spLocks noGrp="1" noChangeArrowheads="1"/>
          </p:cNvSpPr>
          <p:nvPr>
            <p:ph type="body" idx="1"/>
          </p:nvPr>
        </p:nvSpPr>
        <p:spPr>
          <a:xfrm>
            <a:off x="457200" y="1902728"/>
            <a:ext cx="8153400" cy="4449763"/>
          </a:xfrm>
        </p:spPr>
        <p:txBody>
          <a:bodyPr/>
          <a:lstStyle/>
          <a:p>
            <a:pPr>
              <a:spcAft>
                <a:spcPts val="1200"/>
              </a:spcAft>
            </a:pPr>
            <a:r>
              <a:rPr lang="en-US" sz="2400" dirty="0">
                <a:latin typeface="Calibri" panose="020F0502020204030204" pitchFamily="34" charset="0"/>
                <a:cs typeface="Calibri" panose="020F0502020204030204" pitchFamily="34" charset="0"/>
              </a:rPr>
              <a:t>Concentrations of PM</a:t>
            </a:r>
            <a:r>
              <a:rPr lang="en-US" sz="2400" baseline="-25000" dirty="0">
                <a:latin typeface="Calibri" panose="020F0502020204030204" pitchFamily="34" charset="0"/>
                <a:cs typeface="Calibri" panose="020F0502020204030204" pitchFamily="34" charset="0"/>
              </a:rPr>
              <a:t>2.5</a:t>
            </a:r>
            <a:r>
              <a:rPr lang="en-US" sz="2400" dirty="0">
                <a:latin typeface="Calibri" panose="020F0502020204030204" pitchFamily="34" charset="0"/>
                <a:cs typeface="Calibri" panose="020F0502020204030204" pitchFamily="34" charset="0"/>
              </a:rPr>
              <a:t> have and continue to decrease due to appropriate regulation of PM</a:t>
            </a:r>
            <a:r>
              <a:rPr lang="en-US" sz="2400" baseline="-25000" dirty="0">
                <a:solidFill>
                  <a:srgbClr val="000000"/>
                </a:solidFill>
                <a:latin typeface="Calibri" panose="020F0502020204030204" pitchFamily="34" charset="0"/>
                <a:cs typeface="Calibri" panose="020F0502020204030204" pitchFamily="34" charset="0"/>
              </a:rPr>
              <a:t>2.5</a:t>
            </a:r>
            <a:r>
              <a:rPr lang="en-US" sz="2400" dirty="0">
                <a:latin typeface="Calibri" panose="020F0502020204030204" pitchFamily="34" charset="0"/>
                <a:cs typeface="Calibri" panose="020F0502020204030204" pitchFamily="34" charset="0"/>
              </a:rPr>
              <a:t> precursors and sources</a:t>
            </a:r>
          </a:p>
          <a:p>
            <a:pPr>
              <a:spcAft>
                <a:spcPts val="1200"/>
              </a:spcAft>
            </a:pPr>
            <a:r>
              <a:rPr lang="en-US" sz="2400" dirty="0">
                <a:latin typeface="Calibri" panose="020F0502020204030204" pitchFamily="34" charset="0"/>
                <a:cs typeface="Calibri" panose="020F0502020204030204" pitchFamily="34" charset="0"/>
              </a:rPr>
              <a:t>There are alternatives to dispersion modeling for determining whether a source’s emissions are protective of the NAAQS</a:t>
            </a:r>
          </a:p>
          <a:p>
            <a:pPr>
              <a:spcAft>
                <a:spcPts val="1200"/>
              </a:spcAft>
            </a:pPr>
            <a:r>
              <a:rPr lang="en-US" sz="2400" dirty="0">
                <a:latin typeface="Calibri" panose="020F0502020204030204" pitchFamily="34" charset="0"/>
                <a:cs typeface="Calibri" panose="020F0502020204030204" pitchFamily="34" charset="0"/>
              </a:rPr>
              <a:t>Review recurring issues with EPA</a:t>
            </a:r>
          </a:p>
          <a:p>
            <a:pPr>
              <a:spcAft>
                <a:spcPts val="1200"/>
              </a:spcAft>
            </a:pPr>
            <a:r>
              <a:rPr lang="en-US" sz="2400" dirty="0">
                <a:latin typeface="Calibri" panose="020F0502020204030204" pitchFamily="34" charset="0"/>
                <a:cs typeface="Calibri" panose="020F0502020204030204" pitchFamily="34" charset="0"/>
              </a:rPr>
              <a:t>Continually review and revisions to guidance on PM</a:t>
            </a:r>
            <a:r>
              <a:rPr lang="en-US" sz="2400" baseline="-25000" dirty="0">
                <a:solidFill>
                  <a:srgbClr val="000000"/>
                </a:solidFill>
                <a:latin typeface="Calibri" panose="020F0502020204030204" pitchFamily="34" charset="0"/>
                <a:cs typeface="Calibri" panose="020F0502020204030204" pitchFamily="34" charset="0"/>
              </a:rPr>
              <a:t>2.5</a:t>
            </a:r>
            <a:r>
              <a:rPr lang="en-US" sz="2400" dirty="0">
                <a:latin typeface="Calibri" panose="020F0502020204030204" pitchFamily="34" charset="0"/>
                <a:cs typeface="Calibri" panose="020F0502020204030204" pitchFamily="34" charset="0"/>
              </a:rPr>
              <a:t> as needed</a:t>
            </a:r>
          </a:p>
        </p:txBody>
      </p:sp>
      <p:sp>
        <p:nvSpPr>
          <p:cNvPr id="7" name="Rectangle 12">
            <a:extLst>
              <a:ext uri="{FF2B5EF4-FFF2-40B4-BE49-F238E27FC236}">
                <a16:creationId xmlns:a16="http://schemas.microsoft.com/office/drawing/2014/main" xmlns="" id="{0CE1F296-D050-4807-86B6-CD6AFFBAC037}"/>
              </a:ext>
            </a:extLst>
          </p:cNvPr>
          <p:cNvSpPr txBox="1">
            <a:spLocks noChangeArrowheads="1"/>
          </p:cNvSpPr>
          <p:nvPr/>
        </p:nvSpPr>
        <p:spPr>
          <a:xfrm>
            <a:off x="457200" y="988328"/>
            <a:ext cx="8229600" cy="6556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j-ea"/>
                <a:cs typeface="+mj-cs"/>
              </a:rPr>
              <a:t>Summary and Next Steps</a:t>
            </a:r>
          </a:p>
        </p:txBody>
      </p:sp>
      <p:sp>
        <p:nvSpPr>
          <p:cNvPr id="8" name="TextBox 7">
            <a:extLst>
              <a:ext uri="{FF2B5EF4-FFF2-40B4-BE49-F238E27FC236}">
                <a16:creationId xmlns:a16="http://schemas.microsoft.com/office/drawing/2014/main" xmlns="" id="{15A2B8E6-D76A-47AF-A16B-7E46C66CAD19}"/>
              </a:ext>
            </a:extLst>
          </p:cNvPr>
          <p:cNvSpPr txBox="1"/>
          <p:nvPr/>
        </p:nvSpPr>
        <p:spPr>
          <a:xfrm>
            <a:off x="914400" y="388283"/>
            <a:ext cx="2180405" cy="297517"/>
          </a:xfrm>
          <a:prstGeom prst="rect">
            <a:avLst/>
          </a:prstGeom>
          <a:noFill/>
        </p:spPr>
        <p:txBody>
          <a:bodyPr wrap="none" rtlCol="0">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2790E"/>
                </a:solidFill>
                <a:effectLst>
                  <a:outerShdw blurRad="38100" dist="38100" dir="2700000" algn="tl">
                    <a:srgbClr val="000000">
                      <a:alpha val="43137"/>
                    </a:srgbClr>
                  </a:outerShdw>
                </a:effectLst>
                <a:uLnTx/>
                <a:uFillTx/>
                <a:latin typeface="Calibri"/>
                <a:ea typeface="+mn-ea"/>
                <a:cs typeface="+mn-cs"/>
              </a:rPr>
              <a:t>Wisconsin</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Department of Natural Resources</a:t>
            </a:r>
          </a:p>
        </p:txBody>
      </p:sp>
    </p:spTree>
    <p:extLst>
      <p:ext uri="{BB962C8B-B14F-4D97-AF65-F5344CB8AC3E}">
        <p14:creationId xmlns:p14="http://schemas.microsoft.com/office/powerpoint/2010/main" val="3422034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pPr>
              <a:defRPr/>
            </a:pPr>
            <a:fld id="{8208E8AD-0392-488B-9594-494CF955378D}" type="slidenum">
              <a:rPr lang="en-US" smtClean="0"/>
              <a:pPr>
                <a:defRPr/>
              </a:pPr>
              <a:t>22</a:t>
            </a:fld>
            <a:endParaRPr lang="en-US" dirty="0"/>
          </a:p>
        </p:txBody>
      </p:sp>
      <p:sp>
        <p:nvSpPr>
          <p:cNvPr id="2" name="Title 1"/>
          <p:cNvSpPr>
            <a:spLocks noGrp="1"/>
          </p:cNvSpPr>
          <p:nvPr>
            <p:ph type="title" idx="4294967295"/>
          </p:nvPr>
        </p:nvSpPr>
        <p:spPr>
          <a:xfrm>
            <a:off x="423088" y="990600"/>
            <a:ext cx="8305800" cy="762000"/>
          </a:xfrm>
        </p:spPr>
        <p:txBody>
          <a:bodyPr>
            <a:normAutofit/>
          </a:bodyPr>
          <a:lstStyle/>
          <a:p>
            <a:r>
              <a:rPr lang="en-US" sz="3200" b="1" dirty="0">
                <a:solidFill>
                  <a:schemeClr val="tx1"/>
                </a:solidFill>
                <a:latin typeface="Calibri" panose="020F0502020204030204" pitchFamily="34" charset="0"/>
                <a:cs typeface="Calibri" panose="020F0502020204030204" pitchFamily="34" charset="0"/>
              </a:rPr>
              <a:t>Collaborative Permit Process</a:t>
            </a:r>
          </a:p>
        </p:txBody>
      </p:sp>
      <p:sp>
        <p:nvSpPr>
          <p:cNvPr id="3" name="Content Placeholder 2"/>
          <p:cNvSpPr>
            <a:spLocks noGrp="1"/>
          </p:cNvSpPr>
          <p:nvPr>
            <p:ph idx="4294967295"/>
          </p:nvPr>
        </p:nvSpPr>
        <p:spPr>
          <a:xfrm>
            <a:off x="685800" y="1752600"/>
            <a:ext cx="8043088" cy="4800600"/>
          </a:xfrm>
        </p:spPr>
        <p:txBody>
          <a:bodyPr>
            <a:noAutofit/>
          </a:bodyPr>
          <a:lstStyle/>
          <a:p>
            <a:r>
              <a:rPr lang="en-US" sz="2400" dirty="0">
                <a:latin typeface="Calibri" panose="020F0502020204030204" pitchFamily="34" charset="0"/>
                <a:cs typeface="Calibri" panose="020F0502020204030204" pitchFamily="34" charset="0"/>
              </a:rPr>
              <a:t>Guidance on Collaborative Permit Process – Submitting a Redline Strikeout Version of an Existing Permit as Part of an Application</a:t>
            </a:r>
          </a:p>
          <a:p>
            <a:pPr lvl="1"/>
            <a:r>
              <a:rPr lang="en-US" sz="2000" dirty="0">
                <a:latin typeface="Calibri" panose="020F0502020204030204" pitchFamily="34" charset="0"/>
                <a:cs typeface="Calibri" panose="020F0502020204030204" pitchFamily="34" charset="0"/>
              </a:rPr>
              <a:t>Encourages facility submitting a permit application to include an edited version of an existing permit</a:t>
            </a:r>
          </a:p>
          <a:p>
            <a:pPr lvl="1"/>
            <a:r>
              <a:rPr lang="en-US" sz="2000" dirty="0">
                <a:latin typeface="Calibri" panose="020F0502020204030204" pitchFamily="34" charset="0"/>
                <a:cs typeface="Calibri" panose="020F0502020204030204" pitchFamily="34" charset="0"/>
              </a:rPr>
              <a:t>Shows permit applicants how to obtain editable versions of their permit documents</a:t>
            </a:r>
          </a:p>
          <a:p>
            <a:pPr lvl="1"/>
            <a:r>
              <a:rPr lang="en-US" sz="2000" dirty="0">
                <a:latin typeface="Calibri" panose="020F0502020204030204" pitchFamily="34" charset="0"/>
                <a:cs typeface="Calibri" panose="020F0502020204030204" pitchFamily="34" charset="0"/>
              </a:rPr>
              <a:t>Lists types of conditions that DNR cannot change</a:t>
            </a:r>
          </a:p>
          <a:p>
            <a:pPr lvl="1"/>
            <a:r>
              <a:rPr lang="en-US" sz="2000" dirty="0">
                <a:latin typeface="Calibri" panose="020F0502020204030204" pitchFamily="34" charset="0"/>
                <a:cs typeface="Calibri" panose="020F0502020204030204" pitchFamily="34" charset="0"/>
              </a:rPr>
              <a:t>Goal is to facilitate communication and increase overall efficiency of the permit process</a:t>
            </a:r>
          </a:p>
          <a:p>
            <a:r>
              <a:rPr lang="en-US" sz="2400" dirty="0">
                <a:latin typeface="Calibri" panose="020F0502020204030204" pitchFamily="34" charset="0"/>
                <a:cs typeface="Calibri" panose="020F0502020204030204" pitchFamily="34" charset="0"/>
              </a:rPr>
              <a:t>Posted on February 22, 2018 and is available for 21 day comment through March 13, 2018 </a:t>
            </a:r>
            <a:r>
              <a:rPr lang="en-US" sz="2400" dirty="0">
                <a:latin typeface="Calibri" panose="020F0502020204030204" pitchFamily="34" charset="0"/>
                <a:cs typeface="Calibri" panose="020F0502020204030204" pitchFamily="34" charset="0"/>
                <a:hlinkClick r:id="rId3"/>
              </a:rPr>
              <a:t>http://dnr.wi.gov/news/input/guidance.html</a:t>
            </a:r>
            <a:r>
              <a:rPr lang="en-US" sz="2400" dirty="0">
                <a:latin typeface="Calibri" panose="020F0502020204030204" pitchFamily="34" charset="0"/>
                <a:cs typeface="Calibri" panose="020F0502020204030204" pitchFamily="34" charset="0"/>
              </a:rPr>
              <a:t> </a:t>
            </a:r>
          </a:p>
        </p:txBody>
      </p:sp>
      <p:sp>
        <p:nvSpPr>
          <p:cNvPr id="5" name="TextBox 4">
            <a:extLst>
              <a:ext uri="{FF2B5EF4-FFF2-40B4-BE49-F238E27FC236}">
                <a16:creationId xmlns:a16="http://schemas.microsoft.com/office/drawing/2014/main" xmlns="" id="{7B297ECB-9092-4DB2-9519-96AF12779736}"/>
              </a:ext>
            </a:extLst>
          </p:cNvPr>
          <p:cNvSpPr txBox="1"/>
          <p:nvPr/>
        </p:nvSpPr>
        <p:spPr>
          <a:xfrm>
            <a:off x="914400" y="388283"/>
            <a:ext cx="2180405" cy="297517"/>
          </a:xfrm>
          <a:prstGeom prst="rect">
            <a:avLst/>
          </a:prstGeom>
          <a:noFill/>
        </p:spPr>
        <p:txBody>
          <a:bodyPr wrap="none" rtlCol="0">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2790E"/>
                </a:solidFill>
                <a:effectLst>
                  <a:outerShdw blurRad="38100" dist="38100" dir="2700000" algn="tl">
                    <a:srgbClr val="000000">
                      <a:alpha val="43137"/>
                    </a:srgbClr>
                  </a:outerShdw>
                </a:effectLst>
                <a:uLnTx/>
                <a:uFillTx/>
                <a:latin typeface="Calibri"/>
                <a:ea typeface="+mn-ea"/>
                <a:cs typeface="+mn-cs"/>
              </a:rPr>
              <a:t>Wisconsin</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Department of Natural Resources</a:t>
            </a:r>
          </a:p>
        </p:txBody>
      </p:sp>
    </p:spTree>
    <p:extLst>
      <p:ext uri="{BB962C8B-B14F-4D97-AF65-F5344CB8AC3E}">
        <p14:creationId xmlns:p14="http://schemas.microsoft.com/office/powerpoint/2010/main" val="3950900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ChangeArrowheads="1"/>
          </p:cNvSpPr>
          <p:nvPr/>
        </p:nvSpPr>
        <p:spPr bwMode="auto">
          <a:xfrm>
            <a:off x="0" y="2133602"/>
            <a:ext cx="9144000"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defRPr/>
            </a:pPr>
            <a:r>
              <a:rPr lang="en-US" sz="3600" b="1" dirty="0">
                <a:latin typeface="Calibri" pitchFamily="34" charset="0"/>
              </a:rPr>
              <a:t>Waste &amp; Materials Management </a:t>
            </a:r>
          </a:p>
          <a:p>
            <a:pPr algn="ctr">
              <a:buNone/>
              <a:defRPr/>
            </a:pPr>
            <a:r>
              <a:rPr lang="en-US" sz="3600" b="1" dirty="0">
                <a:latin typeface="Calibri" pitchFamily="34" charset="0"/>
              </a:rPr>
              <a:t>Program Update</a:t>
            </a:r>
          </a:p>
        </p:txBody>
      </p:sp>
      <p:sp>
        <p:nvSpPr>
          <p:cNvPr id="7" name="TextBox 4"/>
          <p:cNvSpPr txBox="1">
            <a:spLocks noChangeArrowheads="1"/>
          </p:cNvSpPr>
          <p:nvPr/>
        </p:nvSpPr>
        <p:spPr bwMode="auto">
          <a:xfrm>
            <a:off x="35689" y="3352802"/>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2000" dirty="0">
              <a:latin typeface="Calibri" pitchFamily="34" charset="0"/>
            </a:endParaRPr>
          </a:p>
          <a:p>
            <a:pPr algn="ctr" eaLnBrk="1" hangingPunct="1">
              <a:spcBef>
                <a:spcPct val="0"/>
              </a:spcBef>
              <a:buFontTx/>
              <a:buNone/>
            </a:pPr>
            <a:endParaRPr lang="en-US" altLang="en-US" sz="2000" dirty="0">
              <a:latin typeface="Calibri" pitchFamily="34" charset="0"/>
            </a:endParaRPr>
          </a:p>
          <a:p>
            <a:pPr algn="ctr" eaLnBrk="1" hangingPunct="1">
              <a:spcBef>
                <a:spcPct val="0"/>
              </a:spcBef>
              <a:buFontTx/>
              <a:buNone/>
            </a:pPr>
            <a:endParaRPr lang="en-US" altLang="en-US" sz="2000" dirty="0">
              <a:latin typeface="Calibri" pitchFamily="34" charset="0"/>
            </a:endParaRPr>
          </a:p>
          <a:p>
            <a:pPr algn="ctr" eaLnBrk="1" hangingPunct="1">
              <a:spcBef>
                <a:spcPct val="0"/>
              </a:spcBef>
              <a:buFontTx/>
              <a:buNone/>
            </a:pPr>
            <a:endParaRPr lang="en-US" altLang="en-US" sz="2000" dirty="0">
              <a:latin typeface="Calibri" pitchFamily="34" charset="0"/>
            </a:endParaRPr>
          </a:p>
        </p:txBody>
      </p:sp>
      <p:sp>
        <p:nvSpPr>
          <p:cNvPr id="6" name="Slide Number Placeholder 1"/>
          <p:cNvSpPr>
            <a:spLocks noGrp="1"/>
          </p:cNvSpPr>
          <p:nvPr>
            <p:ph type="sldNum" sz="quarter" idx="12"/>
          </p:nvPr>
        </p:nvSpPr>
        <p:spPr>
          <a:xfrm>
            <a:off x="6553200" y="6245225"/>
            <a:ext cx="2133600" cy="476250"/>
          </a:xfrm>
        </p:spPr>
        <p:txBody>
          <a:bodyPr/>
          <a:lstStyle/>
          <a:p>
            <a:pPr>
              <a:defRPr/>
            </a:pPr>
            <a:fld id="{8208E8AD-0392-488B-9594-494CF955378D}" type="slidenum">
              <a:rPr lang="en-US" smtClean="0"/>
              <a:pPr>
                <a:defRPr/>
              </a:pPr>
              <a:t>23</a:t>
            </a:fld>
            <a:endParaRPr lang="en-US" dirty="0"/>
          </a:p>
        </p:txBody>
      </p:sp>
      <p:sp>
        <p:nvSpPr>
          <p:cNvPr id="8" name="TextBox 4"/>
          <p:cNvSpPr txBox="1">
            <a:spLocks noChangeArrowheads="1"/>
          </p:cNvSpPr>
          <p:nvPr/>
        </p:nvSpPr>
        <p:spPr bwMode="auto">
          <a:xfrm>
            <a:off x="35689" y="3552856"/>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2000" dirty="0">
              <a:latin typeface="Calibri" pitchFamily="34" charset="0"/>
            </a:endParaRPr>
          </a:p>
          <a:p>
            <a:pPr algn="ctr" eaLnBrk="1" hangingPunct="1">
              <a:spcBef>
                <a:spcPct val="0"/>
              </a:spcBef>
              <a:buFontTx/>
              <a:buNone/>
            </a:pPr>
            <a:endParaRPr lang="en-US" altLang="en-US" sz="2000" dirty="0">
              <a:latin typeface="Calibri" pitchFamily="34" charset="0"/>
            </a:endParaRPr>
          </a:p>
          <a:p>
            <a:pPr algn="ctr" eaLnBrk="1" hangingPunct="1">
              <a:spcBef>
                <a:spcPct val="0"/>
              </a:spcBef>
              <a:buFontTx/>
              <a:buNone/>
            </a:pPr>
            <a:endParaRPr lang="en-US" altLang="en-US" sz="2000" dirty="0">
              <a:latin typeface="Calibri" pitchFamily="34" charset="0"/>
            </a:endParaRPr>
          </a:p>
        </p:txBody>
      </p:sp>
      <p:sp>
        <p:nvSpPr>
          <p:cNvPr id="9" name="TextBox 8">
            <a:extLst>
              <a:ext uri="{FF2B5EF4-FFF2-40B4-BE49-F238E27FC236}">
                <a16:creationId xmlns:a16="http://schemas.microsoft.com/office/drawing/2014/main" xmlns="" id="{0350DA5A-37C9-4F0D-89B6-B3A7F1A97657}"/>
              </a:ext>
            </a:extLst>
          </p:cNvPr>
          <p:cNvSpPr txBox="1"/>
          <p:nvPr/>
        </p:nvSpPr>
        <p:spPr>
          <a:xfrm>
            <a:off x="914400" y="388283"/>
            <a:ext cx="2180405" cy="297517"/>
          </a:xfrm>
          <a:prstGeom prst="rect">
            <a:avLst/>
          </a:prstGeom>
          <a:noFill/>
        </p:spPr>
        <p:txBody>
          <a:bodyPr wrap="none" rtlCol="0">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2790E"/>
                </a:solidFill>
                <a:effectLst>
                  <a:outerShdw blurRad="38100" dist="38100" dir="2700000" algn="tl">
                    <a:srgbClr val="000000">
                      <a:alpha val="43137"/>
                    </a:srgbClr>
                  </a:outerShdw>
                </a:effectLst>
                <a:uLnTx/>
                <a:uFillTx/>
                <a:latin typeface="Calibri"/>
                <a:ea typeface="+mn-ea"/>
                <a:cs typeface="+mn-cs"/>
              </a:rPr>
              <a:t>Wisconsin</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Department of Natural Resources</a:t>
            </a:r>
          </a:p>
        </p:txBody>
      </p:sp>
    </p:spTree>
    <p:extLst>
      <p:ext uri="{BB962C8B-B14F-4D97-AF65-F5344CB8AC3E}">
        <p14:creationId xmlns:p14="http://schemas.microsoft.com/office/powerpoint/2010/main" val="2527757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2"/>
          <p:cNvSpPr>
            <a:spLocks noGrp="1" noChangeArrowheads="1"/>
          </p:cNvSpPr>
          <p:nvPr>
            <p:ph type="title"/>
          </p:nvPr>
        </p:nvSpPr>
        <p:spPr>
          <a:xfrm>
            <a:off x="457200" y="762000"/>
            <a:ext cx="8229600" cy="808038"/>
          </a:xfrm>
        </p:spPr>
        <p:txBody>
          <a:bodyPr/>
          <a:lstStyle/>
          <a:p>
            <a:pPr eaLnBrk="1" hangingPunct="1"/>
            <a:r>
              <a:rPr lang="en-US" b="1" dirty="0">
                <a:solidFill>
                  <a:schemeClr val="tx1"/>
                </a:solidFill>
                <a:latin typeface="Calibri" panose="020F0502020204030204" pitchFamily="34" charset="0"/>
                <a:cs typeface="Calibri" panose="020F0502020204030204" pitchFamily="34" charset="0"/>
              </a:rPr>
              <a:t>WMM Program Topics</a:t>
            </a:r>
          </a:p>
        </p:txBody>
      </p:sp>
      <p:sp>
        <p:nvSpPr>
          <p:cNvPr id="8197" name="Rectangle 13"/>
          <p:cNvSpPr>
            <a:spLocks noGrp="1" noChangeArrowheads="1"/>
          </p:cNvSpPr>
          <p:nvPr>
            <p:ph idx="1"/>
          </p:nvPr>
        </p:nvSpPr>
        <p:spPr>
          <a:xfrm>
            <a:off x="457200" y="1752602"/>
            <a:ext cx="8153400" cy="4449763"/>
          </a:xfrm>
        </p:spPr>
        <p:txBody>
          <a:bodyPr>
            <a:normAutofit/>
          </a:bodyPr>
          <a:lstStyle/>
          <a:p>
            <a:pPr lvl="0"/>
            <a:r>
              <a:rPr lang="en-US" dirty="0">
                <a:latin typeface="Calibri" panose="020F0502020204030204" pitchFamily="34" charset="0"/>
                <a:cs typeface="Calibri" panose="020F0502020204030204" pitchFamily="34" charset="0"/>
              </a:rPr>
              <a:t>Rule Revisions</a:t>
            </a:r>
          </a:p>
          <a:p>
            <a:pPr lvl="1"/>
            <a:r>
              <a:rPr lang="en-US" dirty="0">
                <a:latin typeface="Calibri" panose="020F0502020204030204" pitchFamily="34" charset="0"/>
                <a:cs typeface="Calibri" panose="020F0502020204030204" pitchFamily="34" charset="0"/>
              </a:rPr>
              <a:t>NR 538 – Beneficial Reuse</a:t>
            </a:r>
          </a:p>
          <a:p>
            <a:pPr lvl="1"/>
            <a:r>
              <a:rPr lang="en-US" dirty="0">
                <a:latin typeface="Calibri" panose="020F0502020204030204" pitchFamily="34" charset="0"/>
                <a:cs typeface="Calibri" panose="020F0502020204030204" pitchFamily="34" charset="0"/>
              </a:rPr>
              <a:t>NR 600 series - Hazardous Waste  </a:t>
            </a:r>
          </a:p>
          <a:p>
            <a:pPr lvl="0"/>
            <a:r>
              <a:rPr lang="en-US" dirty="0">
                <a:latin typeface="Calibri" panose="020F0502020204030204" pitchFamily="34" charset="0"/>
                <a:cs typeface="Calibri" panose="020F0502020204030204" pitchFamily="34" charset="0"/>
              </a:rPr>
              <a:t>Legislation</a:t>
            </a:r>
          </a:p>
          <a:p>
            <a:pPr lvl="1"/>
            <a:r>
              <a:rPr lang="en-US" dirty="0">
                <a:latin typeface="Calibri" panose="020F0502020204030204" pitchFamily="34" charset="0"/>
                <a:cs typeface="Calibri" panose="020F0502020204030204" pitchFamily="34" charset="0"/>
              </a:rPr>
              <a:t>Exemption for iron &amp; steel slag</a:t>
            </a:r>
          </a:p>
          <a:p>
            <a:pPr lvl="1"/>
            <a:r>
              <a:rPr lang="en-US" dirty="0">
                <a:latin typeface="Calibri" panose="020F0502020204030204" pitchFamily="34" charset="0"/>
                <a:cs typeface="Calibri" panose="020F0502020204030204" pitchFamily="34" charset="0"/>
              </a:rPr>
              <a:t>Pyrolysis &amp; Gasification exemption</a:t>
            </a:r>
          </a:p>
          <a:p>
            <a:pPr lvl="0"/>
            <a:endParaRPr lang="en-US" dirty="0">
              <a:latin typeface="Calibri" panose="020F0502020204030204" pitchFamily="34" charset="0"/>
              <a:cs typeface="Calibri" panose="020F0502020204030204" pitchFamily="34" charset="0"/>
            </a:endParaRPr>
          </a:p>
          <a:p>
            <a:pPr lvl="0"/>
            <a:endParaRPr lang="en-US" dirty="0"/>
          </a:p>
          <a:p>
            <a:pPr>
              <a:spcAft>
                <a:spcPts val="600"/>
              </a:spcAft>
            </a:pPr>
            <a:endParaRPr lang="en-US" sz="2400" dirty="0"/>
          </a:p>
          <a:p>
            <a:pPr>
              <a:spcAft>
                <a:spcPts val="600"/>
              </a:spcAft>
            </a:pPr>
            <a:endParaRPr lang="en-US" sz="2400" dirty="0"/>
          </a:p>
        </p:txBody>
      </p:sp>
      <p:sp>
        <p:nvSpPr>
          <p:cNvPr id="5" name="Rectangle 6"/>
          <p:cNvSpPr>
            <a:spLocks noGrp="1" noChangeArrowheads="1"/>
          </p:cNvSpPr>
          <p:nvPr>
            <p:ph type="sldNum" sz="quarter" idx="12"/>
          </p:nvPr>
        </p:nvSpPr>
        <p:spPr/>
        <p:txBody>
          <a:bodyPr/>
          <a:lstStyle/>
          <a:p>
            <a:pPr>
              <a:defRPr/>
            </a:pPr>
            <a:fld id="{27F8C611-F8CA-435E-AC69-6E0016E08948}" type="slidenum">
              <a:rPr lang="en-US">
                <a:solidFill>
                  <a:srgbClr val="000000"/>
                </a:solidFill>
              </a:rPr>
              <a:pPr>
                <a:defRPr/>
              </a:pPr>
              <a:t>24</a:t>
            </a:fld>
            <a:endParaRPr lang="en-US" dirty="0">
              <a:solidFill>
                <a:srgbClr val="000000"/>
              </a:solidFill>
            </a:endParaRPr>
          </a:p>
        </p:txBody>
      </p:sp>
      <p:sp>
        <p:nvSpPr>
          <p:cNvPr id="7" name="TextBox 6">
            <a:extLst>
              <a:ext uri="{FF2B5EF4-FFF2-40B4-BE49-F238E27FC236}">
                <a16:creationId xmlns:a16="http://schemas.microsoft.com/office/drawing/2014/main" xmlns="" id="{7A26952F-CA40-4F9D-BE97-6E5D797103B1}"/>
              </a:ext>
            </a:extLst>
          </p:cNvPr>
          <p:cNvSpPr txBox="1"/>
          <p:nvPr/>
        </p:nvSpPr>
        <p:spPr>
          <a:xfrm>
            <a:off x="914400" y="388283"/>
            <a:ext cx="2180405" cy="297517"/>
          </a:xfrm>
          <a:prstGeom prst="rect">
            <a:avLst/>
          </a:prstGeom>
          <a:noFill/>
        </p:spPr>
        <p:txBody>
          <a:bodyPr wrap="none" rtlCol="0">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2790E"/>
                </a:solidFill>
                <a:effectLst>
                  <a:outerShdw blurRad="38100" dist="38100" dir="2700000" algn="tl">
                    <a:srgbClr val="000000">
                      <a:alpha val="43137"/>
                    </a:srgbClr>
                  </a:outerShdw>
                </a:effectLst>
                <a:uLnTx/>
                <a:uFillTx/>
                <a:latin typeface="Calibri"/>
                <a:ea typeface="+mn-ea"/>
                <a:cs typeface="+mn-cs"/>
              </a:rPr>
              <a:t>Wisconsin</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Department of Natural Resources</a:t>
            </a:r>
          </a:p>
        </p:txBody>
      </p:sp>
    </p:spTree>
    <p:extLst>
      <p:ext uri="{BB962C8B-B14F-4D97-AF65-F5344CB8AC3E}">
        <p14:creationId xmlns:p14="http://schemas.microsoft.com/office/powerpoint/2010/main" val="2758979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96734F-6E62-43E6-9251-F4FA159DE989}"/>
              </a:ext>
            </a:extLst>
          </p:cNvPr>
          <p:cNvSpPr>
            <a:spLocks noGrp="1"/>
          </p:cNvSpPr>
          <p:nvPr>
            <p:ph type="title"/>
          </p:nvPr>
        </p:nvSpPr>
        <p:spPr/>
        <p:txBody>
          <a:bodyPr/>
          <a:lstStyle/>
          <a:p>
            <a:pPr algn="l"/>
            <a:r>
              <a:rPr lang="en-US" dirty="0">
                <a:solidFill>
                  <a:schemeClr val="tx1"/>
                </a:solidFill>
                <a:latin typeface="Calibri" panose="020F0502020204030204" pitchFamily="34" charset="0"/>
                <a:cs typeface="Calibri" panose="020F0502020204030204" pitchFamily="34" charset="0"/>
              </a:rPr>
              <a:t>NR 538 Overview</a:t>
            </a:r>
          </a:p>
        </p:txBody>
      </p:sp>
      <p:sp>
        <p:nvSpPr>
          <p:cNvPr id="3" name="Content Placeholder 2">
            <a:extLst>
              <a:ext uri="{FF2B5EF4-FFF2-40B4-BE49-F238E27FC236}">
                <a16:creationId xmlns:a16="http://schemas.microsoft.com/office/drawing/2014/main" xmlns="" id="{15DA38D4-9A4F-47AB-AF94-D22B88FA20AF}"/>
              </a:ext>
            </a:extLst>
          </p:cNvPr>
          <p:cNvSpPr>
            <a:spLocks noGrp="1"/>
          </p:cNvSpPr>
          <p:nvPr>
            <p:ph idx="1"/>
          </p:nvPr>
        </p:nvSpPr>
        <p:spPr/>
        <p:txBody>
          <a:bodyPr/>
          <a:lstStyle/>
          <a:p>
            <a:r>
              <a:rPr lang="en-US" sz="2800" b="1" dirty="0">
                <a:latin typeface="Calibri" panose="020F0502020204030204" pitchFamily="34" charset="0"/>
                <a:cs typeface="Calibri" panose="020F0502020204030204" pitchFamily="34" charset="0"/>
              </a:rPr>
              <a:t>NR 538.03(4) </a:t>
            </a:r>
            <a:r>
              <a:rPr lang="en-US" sz="2800" b="1" u="sng" dirty="0">
                <a:latin typeface="Calibri" panose="020F0502020204030204" pitchFamily="34" charset="0"/>
                <a:cs typeface="Calibri" panose="020F0502020204030204" pitchFamily="34" charset="0"/>
              </a:rPr>
              <a:t>Specific</a:t>
            </a:r>
            <a:r>
              <a:rPr lang="en-US" sz="2800" b="1" dirty="0">
                <a:latin typeface="Calibri" panose="020F0502020204030204" pitchFamily="34" charset="0"/>
                <a:cs typeface="Calibri" panose="020F0502020204030204" pitchFamily="34" charset="0"/>
              </a:rPr>
              <a:t> high-volume industrial byproducts:</a:t>
            </a:r>
          </a:p>
          <a:p>
            <a:pPr lvl="1"/>
            <a:r>
              <a:rPr lang="en-US" dirty="0">
                <a:latin typeface="Calibri" panose="020F0502020204030204" pitchFamily="34" charset="0"/>
                <a:cs typeface="Calibri" panose="020F0502020204030204" pitchFamily="34" charset="0"/>
              </a:rPr>
              <a:t>Paper mill sludge</a:t>
            </a:r>
          </a:p>
          <a:p>
            <a:pPr lvl="1"/>
            <a:r>
              <a:rPr lang="en-US" dirty="0">
                <a:latin typeface="Calibri" panose="020F0502020204030204" pitchFamily="34" charset="0"/>
                <a:cs typeface="Calibri" panose="020F0502020204030204" pitchFamily="34" charset="0"/>
              </a:rPr>
              <a:t>Coal ash</a:t>
            </a:r>
          </a:p>
          <a:p>
            <a:pPr lvl="1"/>
            <a:r>
              <a:rPr lang="en-US" dirty="0">
                <a:latin typeface="Calibri" panose="020F0502020204030204" pitchFamily="34" charset="0"/>
                <a:cs typeface="Calibri" panose="020F0502020204030204" pitchFamily="34" charset="0"/>
              </a:rPr>
              <a:t>Flue gas desulfurization material (FGD) </a:t>
            </a:r>
          </a:p>
          <a:p>
            <a:pPr lvl="1"/>
            <a:r>
              <a:rPr lang="en-US" dirty="0">
                <a:latin typeface="Calibri" panose="020F0502020204030204" pitchFamily="34" charset="0"/>
                <a:cs typeface="Calibri" panose="020F0502020204030204" pitchFamily="34" charset="0"/>
              </a:rPr>
              <a:t>Foundry sand &amp; slag</a:t>
            </a:r>
          </a:p>
          <a:p>
            <a:pPr lvl="1"/>
            <a:r>
              <a:rPr lang="en-US" dirty="0">
                <a:latin typeface="Calibri" panose="020F0502020204030204" pitchFamily="34" charset="0"/>
                <a:cs typeface="Calibri" panose="020F0502020204030204" pitchFamily="34" charset="0"/>
              </a:rPr>
              <a:t>Lime kiln dust</a:t>
            </a:r>
          </a:p>
          <a:p>
            <a:pPr lvl="1"/>
            <a:r>
              <a:rPr lang="en-US" dirty="0">
                <a:latin typeface="Calibri" panose="020F0502020204030204" pitchFamily="34" charset="0"/>
                <a:cs typeface="Calibri" panose="020F0502020204030204" pitchFamily="34" charset="0"/>
              </a:rPr>
              <a:t>Other non-hazardous solid waste with similar characteristics</a:t>
            </a:r>
            <a:endParaRPr lang="en-US" sz="2400" b="1" dirty="0">
              <a:latin typeface="Calibri" panose="020F0502020204030204" pitchFamily="34" charset="0"/>
              <a:cs typeface="Calibri" panose="020F0502020204030204" pitchFamily="34" charset="0"/>
            </a:endParaRPr>
          </a:p>
          <a:p>
            <a:endParaRPr lang="en-US" dirty="0"/>
          </a:p>
        </p:txBody>
      </p:sp>
      <p:sp>
        <p:nvSpPr>
          <p:cNvPr id="4" name="TextBox 3">
            <a:extLst>
              <a:ext uri="{FF2B5EF4-FFF2-40B4-BE49-F238E27FC236}">
                <a16:creationId xmlns:a16="http://schemas.microsoft.com/office/drawing/2014/main" xmlns="" id="{4B8642FD-DF86-48AE-9D5B-32239CF632A7}"/>
              </a:ext>
            </a:extLst>
          </p:cNvPr>
          <p:cNvSpPr txBox="1"/>
          <p:nvPr/>
        </p:nvSpPr>
        <p:spPr>
          <a:xfrm>
            <a:off x="914400" y="388283"/>
            <a:ext cx="2180405" cy="297517"/>
          </a:xfrm>
          <a:prstGeom prst="rect">
            <a:avLst/>
          </a:prstGeom>
          <a:noFill/>
        </p:spPr>
        <p:txBody>
          <a:bodyPr wrap="none" rtlCol="0">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2790E"/>
                </a:solidFill>
                <a:effectLst>
                  <a:outerShdw blurRad="38100" dist="38100" dir="2700000" algn="tl">
                    <a:srgbClr val="000000">
                      <a:alpha val="43137"/>
                    </a:srgbClr>
                  </a:outerShdw>
                </a:effectLst>
                <a:uLnTx/>
                <a:uFillTx/>
                <a:latin typeface="Calibri"/>
                <a:ea typeface="+mn-ea"/>
                <a:cs typeface="+mn-cs"/>
              </a:rPr>
              <a:t>Wisconsin</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Department of Natural Resources</a:t>
            </a:r>
          </a:p>
        </p:txBody>
      </p:sp>
    </p:spTree>
    <p:extLst>
      <p:ext uri="{BB962C8B-B14F-4D97-AF65-F5344CB8AC3E}">
        <p14:creationId xmlns:p14="http://schemas.microsoft.com/office/powerpoint/2010/main" val="3386365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172ED1-75EB-42CE-8E8E-5B245AF94938}"/>
              </a:ext>
            </a:extLst>
          </p:cNvPr>
          <p:cNvSpPr>
            <a:spLocks noGrp="1"/>
          </p:cNvSpPr>
          <p:nvPr>
            <p:ph type="title"/>
          </p:nvPr>
        </p:nvSpPr>
        <p:spPr/>
        <p:txBody>
          <a:bodyPr/>
          <a:lstStyle/>
          <a:p>
            <a:pPr algn="l"/>
            <a:r>
              <a:rPr lang="en-US" dirty="0">
                <a:solidFill>
                  <a:schemeClr val="tx1"/>
                </a:solidFill>
                <a:latin typeface="Calibri" panose="020F0502020204030204" pitchFamily="34" charset="0"/>
                <a:cs typeface="Calibri" panose="020F0502020204030204" pitchFamily="34" charset="0"/>
              </a:rPr>
              <a:t>Material Use</a:t>
            </a:r>
          </a:p>
        </p:txBody>
      </p:sp>
      <p:sp>
        <p:nvSpPr>
          <p:cNvPr id="3" name="Content Placeholder 2">
            <a:extLst>
              <a:ext uri="{FF2B5EF4-FFF2-40B4-BE49-F238E27FC236}">
                <a16:creationId xmlns:a16="http://schemas.microsoft.com/office/drawing/2014/main" xmlns="" id="{FF8C8B78-DF12-4BA9-B094-F0838C60F818}"/>
              </a:ext>
            </a:extLst>
          </p:cNvPr>
          <p:cNvSpPr>
            <a:spLocks noGrp="1"/>
          </p:cNvSpPr>
          <p:nvPr>
            <p:ph idx="1"/>
          </p:nvPr>
        </p:nvSpPr>
        <p:spPr/>
        <p:txBody>
          <a:bodyPr/>
          <a:lstStyle/>
          <a:p>
            <a:pPr lvl="0"/>
            <a:r>
              <a:rPr lang="en-US" sz="2800" b="1" u="sng" dirty="0">
                <a:latin typeface="Calibri" panose="020F0502020204030204" pitchFamily="34" charset="0"/>
                <a:cs typeface="Calibri" panose="020F0502020204030204" pitchFamily="34" charset="0"/>
              </a:rPr>
              <a:t>Specific</a:t>
            </a:r>
            <a:r>
              <a:rPr lang="en-US" sz="2800" b="1" dirty="0">
                <a:latin typeface="Calibri" panose="020F0502020204030204" pitchFamily="34" charset="0"/>
                <a:cs typeface="Calibri" panose="020F0502020204030204" pitchFamily="34" charset="0"/>
              </a:rPr>
              <a:t> uses of  industrial byproduct allowed based on byproduct Category </a:t>
            </a:r>
          </a:p>
          <a:p>
            <a:pPr lvl="0"/>
            <a:endParaRPr lang="en-US" sz="2800" b="1" dirty="0">
              <a:latin typeface="Calibri" panose="020F0502020204030204" pitchFamily="34" charset="0"/>
              <a:cs typeface="Calibri" panose="020F0502020204030204" pitchFamily="34" charset="0"/>
            </a:endParaRPr>
          </a:p>
          <a:p>
            <a:pPr lvl="1"/>
            <a:r>
              <a:rPr lang="en-US" b="1" dirty="0">
                <a:latin typeface="Calibri" panose="020F0502020204030204" pitchFamily="34" charset="0"/>
                <a:cs typeface="Calibri" panose="020F0502020204030204" pitchFamily="34" charset="0"/>
              </a:rPr>
              <a:t>Category 1 = </a:t>
            </a:r>
            <a:r>
              <a:rPr lang="en-US" dirty="0">
                <a:latin typeface="Calibri" panose="020F0502020204030204" pitchFamily="34" charset="0"/>
                <a:cs typeface="Calibri" panose="020F0502020204030204" pitchFamily="34" charset="0"/>
              </a:rPr>
              <a:t>few restrictions on use</a:t>
            </a:r>
          </a:p>
          <a:p>
            <a:pPr lvl="1"/>
            <a:endParaRPr lang="en-US" dirty="0">
              <a:latin typeface="Calibri" panose="020F0502020204030204" pitchFamily="34" charset="0"/>
              <a:cs typeface="Calibri" panose="020F0502020204030204" pitchFamily="34" charset="0"/>
            </a:endParaRPr>
          </a:p>
          <a:p>
            <a:pPr lvl="1"/>
            <a:r>
              <a:rPr lang="en-US" b="1" dirty="0">
                <a:latin typeface="Calibri" panose="020F0502020204030204" pitchFamily="34" charset="0"/>
                <a:cs typeface="Calibri" panose="020F0502020204030204" pitchFamily="34" charset="0"/>
              </a:rPr>
              <a:t>Category 5 = </a:t>
            </a:r>
            <a:r>
              <a:rPr lang="en-US" dirty="0">
                <a:latin typeface="Calibri" panose="020F0502020204030204" pitchFamily="34" charset="0"/>
                <a:cs typeface="Calibri" panose="020F0502020204030204" pitchFamily="34" charset="0"/>
              </a:rPr>
              <a:t>most restrictions on use &amp; placement</a:t>
            </a:r>
          </a:p>
          <a:p>
            <a:endParaRPr lang="en-US" dirty="0"/>
          </a:p>
        </p:txBody>
      </p:sp>
      <p:sp>
        <p:nvSpPr>
          <p:cNvPr id="4" name="TextBox 3">
            <a:extLst>
              <a:ext uri="{FF2B5EF4-FFF2-40B4-BE49-F238E27FC236}">
                <a16:creationId xmlns:a16="http://schemas.microsoft.com/office/drawing/2014/main" xmlns="" id="{17401DB5-1D3B-4FDC-B3C1-1061354A9821}"/>
              </a:ext>
            </a:extLst>
          </p:cNvPr>
          <p:cNvSpPr txBox="1"/>
          <p:nvPr/>
        </p:nvSpPr>
        <p:spPr>
          <a:xfrm>
            <a:off x="914400" y="388283"/>
            <a:ext cx="2180405" cy="297517"/>
          </a:xfrm>
          <a:prstGeom prst="rect">
            <a:avLst/>
          </a:prstGeom>
          <a:noFill/>
        </p:spPr>
        <p:txBody>
          <a:bodyPr wrap="none" rtlCol="0">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2790E"/>
                </a:solidFill>
                <a:effectLst>
                  <a:outerShdw blurRad="38100" dist="38100" dir="2700000" algn="tl">
                    <a:srgbClr val="000000">
                      <a:alpha val="43137"/>
                    </a:srgbClr>
                  </a:outerShdw>
                </a:effectLst>
                <a:uLnTx/>
                <a:uFillTx/>
                <a:latin typeface="Calibri"/>
                <a:ea typeface="+mn-ea"/>
                <a:cs typeface="+mn-cs"/>
              </a:rPr>
              <a:t>Wisconsin</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Department of Natural Resources</a:t>
            </a:r>
          </a:p>
        </p:txBody>
      </p:sp>
    </p:spTree>
    <p:extLst>
      <p:ext uri="{BB962C8B-B14F-4D97-AF65-F5344CB8AC3E}">
        <p14:creationId xmlns:p14="http://schemas.microsoft.com/office/powerpoint/2010/main" val="2396012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9D1BE1-5047-4002-878F-167F75BB5466}"/>
              </a:ext>
            </a:extLst>
          </p:cNvPr>
          <p:cNvSpPr>
            <a:spLocks noGrp="1"/>
          </p:cNvSpPr>
          <p:nvPr>
            <p:ph type="title"/>
          </p:nvPr>
        </p:nvSpPr>
        <p:spPr/>
        <p:txBody>
          <a:bodyPr/>
          <a:lstStyle/>
          <a:p>
            <a:pPr algn="l"/>
            <a:r>
              <a:rPr lang="en-US" dirty="0">
                <a:solidFill>
                  <a:schemeClr val="tx1"/>
                </a:solidFill>
                <a:latin typeface="Calibri" panose="020F0502020204030204" pitchFamily="34" charset="0"/>
                <a:cs typeface="Calibri" panose="020F0502020204030204" pitchFamily="34" charset="0"/>
              </a:rPr>
              <a:t>NR 538 Revision</a:t>
            </a:r>
          </a:p>
        </p:txBody>
      </p:sp>
      <p:sp>
        <p:nvSpPr>
          <p:cNvPr id="3" name="Content Placeholder 2">
            <a:extLst>
              <a:ext uri="{FF2B5EF4-FFF2-40B4-BE49-F238E27FC236}">
                <a16:creationId xmlns:a16="http://schemas.microsoft.com/office/drawing/2014/main" xmlns="" id="{4E98EDB4-FD4D-4A9A-BBA2-09F7C69C2830}"/>
              </a:ext>
            </a:extLst>
          </p:cNvPr>
          <p:cNvSpPr>
            <a:spLocks noGrp="1"/>
          </p:cNvSpPr>
          <p:nvPr>
            <p:ph idx="1"/>
          </p:nvPr>
        </p:nvSpPr>
        <p:spPr/>
        <p:txBody>
          <a:bodyPr/>
          <a:lstStyle/>
          <a:p>
            <a:r>
              <a:rPr lang="en-US" sz="2800" dirty="0">
                <a:latin typeface="Calibri" panose="020F0502020204030204" pitchFamily="34" charset="0"/>
                <a:cs typeface="Calibri" panose="020F0502020204030204" pitchFamily="34" charset="0"/>
              </a:rPr>
              <a:t>TAC has met 7 times since spring 2016</a:t>
            </a:r>
          </a:p>
          <a:p>
            <a:r>
              <a:rPr lang="en-US" sz="2800" dirty="0">
                <a:latin typeface="Calibri" panose="020F0502020204030204" pitchFamily="34" charset="0"/>
                <a:cs typeface="Calibri" panose="020F0502020204030204" pitchFamily="34" charset="0"/>
              </a:rPr>
              <a:t>Emphasis on keeping successful framework</a:t>
            </a:r>
          </a:p>
          <a:p>
            <a:r>
              <a:rPr lang="en-US" sz="2800" dirty="0">
                <a:latin typeface="Calibri" panose="020F0502020204030204" pitchFamily="34" charset="0"/>
                <a:cs typeface="Calibri" panose="020F0502020204030204" pitchFamily="34" charset="0"/>
              </a:rPr>
              <a:t>Simplify process</a:t>
            </a:r>
          </a:p>
          <a:p>
            <a:r>
              <a:rPr lang="en-US" sz="2800" dirty="0">
                <a:latin typeface="Calibri" panose="020F0502020204030204" pitchFamily="34" charset="0"/>
                <a:cs typeface="Calibri" panose="020F0502020204030204" pitchFamily="34" charset="0"/>
              </a:rPr>
              <a:t>Largely self-implementing</a:t>
            </a:r>
          </a:p>
          <a:p>
            <a:r>
              <a:rPr lang="en-US" sz="2800" dirty="0">
                <a:latin typeface="Calibri" panose="020F0502020204030204" pitchFamily="34" charset="0"/>
                <a:cs typeface="Calibri" panose="020F0502020204030204" pitchFamily="34" charset="0"/>
              </a:rPr>
              <a:t>Expand number of approved uses</a:t>
            </a:r>
          </a:p>
          <a:p>
            <a:r>
              <a:rPr lang="en-US" sz="2800" dirty="0">
                <a:latin typeface="Calibri" panose="020F0502020204030204" pitchFamily="34" charset="0"/>
                <a:cs typeface="Calibri" panose="020F0502020204030204" pitchFamily="34" charset="0"/>
              </a:rPr>
              <a:t>Improve material tracking</a:t>
            </a:r>
          </a:p>
          <a:p>
            <a:pPr marL="0" indent="0">
              <a:buNone/>
            </a:pPr>
            <a:endParaRPr lang="en-US" dirty="0"/>
          </a:p>
        </p:txBody>
      </p:sp>
      <p:sp>
        <p:nvSpPr>
          <p:cNvPr id="4" name="TextBox 3">
            <a:extLst>
              <a:ext uri="{FF2B5EF4-FFF2-40B4-BE49-F238E27FC236}">
                <a16:creationId xmlns:a16="http://schemas.microsoft.com/office/drawing/2014/main" xmlns="" id="{6DE7BC8A-F474-4B0C-B66A-A4A87D5FF9E2}"/>
              </a:ext>
            </a:extLst>
          </p:cNvPr>
          <p:cNvSpPr txBox="1"/>
          <p:nvPr/>
        </p:nvSpPr>
        <p:spPr>
          <a:xfrm>
            <a:off x="914400" y="388283"/>
            <a:ext cx="2180405" cy="297517"/>
          </a:xfrm>
          <a:prstGeom prst="rect">
            <a:avLst/>
          </a:prstGeom>
          <a:noFill/>
        </p:spPr>
        <p:txBody>
          <a:bodyPr wrap="none" rtlCol="0">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2790E"/>
                </a:solidFill>
                <a:effectLst>
                  <a:outerShdw blurRad="38100" dist="38100" dir="2700000" algn="tl">
                    <a:srgbClr val="000000">
                      <a:alpha val="43137"/>
                    </a:srgbClr>
                  </a:outerShdw>
                </a:effectLst>
                <a:uLnTx/>
                <a:uFillTx/>
                <a:latin typeface="Calibri"/>
                <a:ea typeface="+mn-ea"/>
                <a:cs typeface="+mn-cs"/>
              </a:rPr>
              <a:t>Wisconsin</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Department of Natural Resources</a:t>
            </a:r>
          </a:p>
        </p:txBody>
      </p:sp>
    </p:spTree>
    <p:extLst>
      <p:ext uri="{BB962C8B-B14F-4D97-AF65-F5344CB8AC3E}">
        <p14:creationId xmlns:p14="http://schemas.microsoft.com/office/powerpoint/2010/main" val="1388869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8B9278-4863-459C-B044-5212B098D1C3}"/>
              </a:ext>
            </a:extLst>
          </p:cNvPr>
          <p:cNvSpPr>
            <a:spLocks noGrp="1"/>
          </p:cNvSpPr>
          <p:nvPr>
            <p:ph type="title"/>
          </p:nvPr>
        </p:nvSpPr>
        <p:spPr>
          <a:xfrm>
            <a:off x="467958" y="1717638"/>
            <a:ext cx="8229600" cy="808038"/>
          </a:xfrm>
        </p:spPr>
        <p:txBody>
          <a:bodyPr/>
          <a:lstStyle/>
          <a:p>
            <a:r>
              <a:rPr lang="en-US" dirty="0">
                <a:solidFill>
                  <a:schemeClr val="tx1"/>
                </a:solidFill>
                <a:latin typeface="Calibri" panose="020F0502020204030204" pitchFamily="34" charset="0"/>
                <a:cs typeface="Calibri" panose="020F0502020204030204" pitchFamily="34" charset="0"/>
              </a:rPr>
              <a:t>Hazardous Waste Regulation Revisions</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1B55F4A8-687F-4ADF-9E53-E5B48A93901C}"/>
              </a:ext>
            </a:extLst>
          </p:cNvPr>
          <p:cNvSpPr>
            <a:spLocks noGrp="1"/>
          </p:cNvSpPr>
          <p:nvPr>
            <p:ph idx="1"/>
          </p:nvPr>
        </p:nvSpPr>
        <p:spPr>
          <a:xfrm>
            <a:off x="295835" y="2726362"/>
            <a:ext cx="8229600" cy="4615415"/>
          </a:xfrm>
        </p:spPr>
        <p:txBody>
          <a:bodyPr/>
          <a:lstStyle/>
          <a:p>
            <a:r>
              <a:rPr lang="en-US" dirty="0">
                <a:latin typeface="Calibri" panose="020F0502020204030204" pitchFamily="34" charset="0"/>
                <a:cs typeface="Calibri" panose="020F0502020204030204" pitchFamily="34" charset="0"/>
              </a:rPr>
              <a:t>Generator improvement rule</a:t>
            </a:r>
          </a:p>
          <a:p>
            <a:r>
              <a:rPr lang="en-US" dirty="0">
                <a:latin typeface="Calibri" panose="020F0502020204030204" pitchFamily="34" charset="0"/>
                <a:cs typeface="Calibri" panose="020F0502020204030204" pitchFamily="34" charset="0"/>
              </a:rPr>
              <a:t>Definition of solid waste</a:t>
            </a:r>
          </a:p>
          <a:p>
            <a:r>
              <a:rPr lang="en-US" dirty="0">
                <a:latin typeface="Calibri" panose="020F0502020204030204" pitchFamily="34" charset="0"/>
                <a:cs typeface="Calibri" panose="020F0502020204030204" pitchFamily="34" charset="0"/>
              </a:rPr>
              <a:t>e-Manifest</a:t>
            </a:r>
          </a:p>
        </p:txBody>
      </p:sp>
      <p:sp>
        <p:nvSpPr>
          <p:cNvPr id="4" name="TextBox 3">
            <a:extLst>
              <a:ext uri="{FF2B5EF4-FFF2-40B4-BE49-F238E27FC236}">
                <a16:creationId xmlns:a16="http://schemas.microsoft.com/office/drawing/2014/main" xmlns="" id="{BB15F9D6-E96D-4887-803E-CDA7ACE7219F}"/>
              </a:ext>
            </a:extLst>
          </p:cNvPr>
          <p:cNvSpPr txBox="1"/>
          <p:nvPr/>
        </p:nvSpPr>
        <p:spPr>
          <a:xfrm>
            <a:off x="914400" y="388283"/>
            <a:ext cx="2180405" cy="297517"/>
          </a:xfrm>
          <a:prstGeom prst="rect">
            <a:avLst/>
          </a:prstGeom>
          <a:noFill/>
        </p:spPr>
        <p:txBody>
          <a:bodyPr wrap="none" rtlCol="0">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2790E"/>
                </a:solidFill>
                <a:effectLst>
                  <a:outerShdw blurRad="38100" dist="38100" dir="2700000" algn="tl">
                    <a:srgbClr val="000000">
                      <a:alpha val="43137"/>
                    </a:srgbClr>
                  </a:outerShdw>
                </a:effectLst>
                <a:uLnTx/>
                <a:uFillTx/>
                <a:latin typeface="Calibri"/>
                <a:ea typeface="+mn-ea"/>
                <a:cs typeface="+mn-cs"/>
              </a:rPr>
              <a:t>Wisconsin</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Department of Natural Resources</a:t>
            </a:r>
          </a:p>
        </p:txBody>
      </p:sp>
    </p:spTree>
    <p:extLst>
      <p:ext uri="{BB962C8B-B14F-4D97-AF65-F5344CB8AC3E}">
        <p14:creationId xmlns:p14="http://schemas.microsoft.com/office/powerpoint/2010/main" val="2822610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391323-6581-4417-8B52-7B6862BB00C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B7B47C2E-7982-4EED-905D-C322D04BAEDF}"/>
              </a:ext>
            </a:extLst>
          </p:cNvPr>
          <p:cNvSpPr>
            <a:spLocks noGrp="1"/>
          </p:cNvSpPr>
          <p:nvPr>
            <p:ph idx="1"/>
          </p:nvPr>
        </p:nvSpPr>
        <p:spPr>
          <a:xfrm>
            <a:off x="457200" y="1560443"/>
            <a:ext cx="8229600" cy="4525963"/>
          </a:xfrm>
        </p:spPr>
        <p:txBody>
          <a:bodyPr/>
          <a:lstStyle/>
          <a:p>
            <a:r>
              <a:rPr lang="en-US" sz="3600" dirty="0">
                <a:latin typeface="Calibri" panose="020F0502020204030204" pitchFamily="34" charset="0"/>
                <a:cs typeface="Calibri" panose="020F0502020204030204" pitchFamily="34" charset="0"/>
              </a:rPr>
              <a:t>Legislation</a:t>
            </a:r>
          </a:p>
          <a:p>
            <a:pPr lvl="1"/>
            <a:r>
              <a:rPr lang="en-US" dirty="0">
                <a:latin typeface="Calibri" panose="020F0502020204030204" pitchFamily="34" charset="0"/>
                <a:cs typeface="Calibri" panose="020F0502020204030204" pitchFamily="34" charset="0"/>
              </a:rPr>
              <a:t>Exemption for iron and steel slag</a:t>
            </a:r>
          </a:p>
          <a:p>
            <a:pPr lvl="2"/>
            <a:r>
              <a:rPr lang="en-US" dirty="0">
                <a:latin typeface="Calibri" panose="020F0502020204030204" pitchFamily="34" charset="0"/>
                <a:cs typeface="Calibri" panose="020F0502020204030204" pitchFamily="34" charset="0"/>
              </a:rPr>
              <a:t>SB 792/AB941</a:t>
            </a:r>
          </a:p>
          <a:p>
            <a:pPr lvl="2"/>
            <a:r>
              <a:rPr lang="en-US" dirty="0">
                <a:latin typeface="Calibri" panose="020F0502020204030204" pitchFamily="34" charset="0"/>
                <a:cs typeface="Calibri" panose="020F0502020204030204" pitchFamily="34" charset="0"/>
              </a:rPr>
              <a:t>Status: Passage as amended; available for scheduling</a:t>
            </a:r>
          </a:p>
          <a:p>
            <a:pPr lvl="1"/>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Pyrolysis and gasification exemption</a:t>
            </a:r>
          </a:p>
          <a:p>
            <a:pPr lvl="2"/>
            <a:r>
              <a:rPr lang="en-US" dirty="0">
                <a:latin typeface="Calibri" panose="020F0502020204030204" pitchFamily="34" charset="0"/>
                <a:cs typeface="Calibri" panose="020F0502020204030204" pitchFamily="34" charset="0"/>
              </a:rPr>
              <a:t>SB646/AB789</a:t>
            </a:r>
          </a:p>
          <a:p>
            <a:pPr lvl="2"/>
            <a:r>
              <a:rPr lang="en-US" dirty="0">
                <a:latin typeface="Calibri" panose="020F0502020204030204" pitchFamily="34" charset="0"/>
                <a:cs typeface="Calibri" panose="020F0502020204030204" pitchFamily="34" charset="0"/>
              </a:rPr>
              <a:t>Status: Passage as amended; available for scheduling</a:t>
            </a:r>
          </a:p>
          <a:p>
            <a:pPr marL="457200" lvl="1" indent="0">
              <a:buNone/>
            </a:pPr>
            <a:endParaRPr lang="en-US" dirty="0"/>
          </a:p>
        </p:txBody>
      </p:sp>
      <p:sp>
        <p:nvSpPr>
          <p:cNvPr id="4" name="TextBox 3">
            <a:extLst>
              <a:ext uri="{FF2B5EF4-FFF2-40B4-BE49-F238E27FC236}">
                <a16:creationId xmlns:a16="http://schemas.microsoft.com/office/drawing/2014/main" xmlns="" id="{C57783B6-307E-40C9-8609-A49ED08B3E80}"/>
              </a:ext>
            </a:extLst>
          </p:cNvPr>
          <p:cNvSpPr txBox="1"/>
          <p:nvPr/>
        </p:nvSpPr>
        <p:spPr>
          <a:xfrm>
            <a:off x="914400" y="388283"/>
            <a:ext cx="2180405" cy="297517"/>
          </a:xfrm>
          <a:prstGeom prst="rect">
            <a:avLst/>
          </a:prstGeom>
          <a:noFill/>
        </p:spPr>
        <p:txBody>
          <a:bodyPr wrap="none" rtlCol="0">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2790E"/>
                </a:solidFill>
                <a:effectLst>
                  <a:outerShdw blurRad="38100" dist="38100" dir="2700000" algn="tl">
                    <a:srgbClr val="000000">
                      <a:alpha val="43137"/>
                    </a:srgbClr>
                  </a:outerShdw>
                </a:effectLst>
                <a:uLnTx/>
                <a:uFillTx/>
                <a:latin typeface="Calibri"/>
                <a:ea typeface="+mn-ea"/>
                <a:cs typeface="+mn-cs"/>
              </a:rPr>
              <a:t>Wisconsin</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Department of Natural Resources</a:t>
            </a:r>
          </a:p>
        </p:txBody>
      </p:sp>
    </p:spTree>
    <p:extLst>
      <p:ext uri="{BB962C8B-B14F-4D97-AF65-F5344CB8AC3E}">
        <p14:creationId xmlns:p14="http://schemas.microsoft.com/office/powerpoint/2010/main" val="1624720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88283"/>
            <a:ext cx="2180405" cy="297517"/>
          </a:xfrm>
          <a:prstGeom prst="rect">
            <a:avLst/>
          </a:prstGeom>
          <a:noFill/>
        </p:spPr>
        <p:txBody>
          <a:bodyPr wrap="none" rtlCol="0">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2790E"/>
                </a:solidFill>
                <a:effectLst>
                  <a:outerShdw blurRad="38100" dist="38100" dir="2700000" algn="tl">
                    <a:srgbClr val="000000">
                      <a:alpha val="43137"/>
                    </a:srgbClr>
                  </a:outerShdw>
                </a:effectLst>
                <a:uLnTx/>
                <a:uFillTx/>
                <a:latin typeface="Calibri"/>
                <a:ea typeface="+mn-ea"/>
                <a:cs typeface="+mn-cs"/>
              </a:rPr>
              <a:t>Wisconsin</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Department of Natural Resources</a:t>
            </a:r>
          </a:p>
        </p:txBody>
      </p:sp>
      <p:sp>
        <p:nvSpPr>
          <p:cNvPr id="6" name="Slide Number Placeholder 1"/>
          <p:cNvSpPr>
            <a:spLocks noGrp="1"/>
          </p:cNvSpPr>
          <p:nvPr>
            <p:ph type="sldNum" sz="quarter" idx="12"/>
          </p:nvPr>
        </p:nvSpPr>
        <p:spPr>
          <a:xfrm>
            <a:off x="6553200" y="6245225"/>
            <a:ext cx="2133600" cy="4762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08E8AD-0392-488B-9594-494CF955378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extBox 6"/>
          <p:cNvSpPr txBox="1"/>
          <p:nvPr/>
        </p:nvSpPr>
        <p:spPr>
          <a:xfrm>
            <a:off x="0" y="939225"/>
            <a:ext cx="9144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2015 Ozone NAAQS Designations</a:t>
            </a:r>
          </a:p>
        </p:txBody>
      </p:sp>
      <p:sp>
        <p:nvSpPr>
          <p:cNvPr id="8" name="TextBox 7"/>
          <p:cNvSpPr txBox="1"/>
          <p:nvPr/>
        </p:nvSpPr>
        <p:spPr>
          <a:xfrm>
            <a:off x="381000" y="1600200"/>
            <a:ext cx="8382000" cy="483209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In September 2016, Gov. Walker recommended that all counties in Wisconsin be designated as attainment of the 2015 ozone NAAQS (70 ppb).</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In April 2017, DNR submitted additional information supported the recommendation including data showing the impact of transport on state ozone levels and the maximum extent of 70 ppb design values in the state.</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On November 6, EPA designated all but 16 counties in Wisconsin as attainment/unclassifiable for the 2015 ozone NAAQS; EPA deferred action on the 16 counties.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1002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391323-6581-4417-8B52-7B6862BB00C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B7B47C2E-7982-4EED-905D-C322D04BAEDF}"/>
              </a:ext>
            </a:extLst>
          </p:cNvPr>
          <p:cNvSpPr>
            <a:spLocks noGrp="1"/>
          </p:cNvSpPr>
          <p:nvPr>
            <p:ph idx="1"/>
          </p:nvPr>
        </p:nvSpPr>
        <p:spPr>
          <a:xfrm>
            <a:off x="457200" y="1560443"/>
            <a:ext cx="8229600" cy="4525963"/>
          </a:xfrm>
        </p:spPr>
        <p:txBody>
          <a:bodyPr/>
          <a:lstStyle/>
          <a:p>
            <a:pPr marL="0" indent="0" algn="ctr">
              <a:buNone/>
            </a:pPr>
            <a:r>
              <a:rPr lang="en-US" sz="4800" dirty="0">
                <a:latin typeface="Calibri" panose="020F0502020204030204" pitchFamily="34" charset="0"/>
                <a:cs typeface="Calibri" panose="020F0502020204030204" pitchFamily="34" charset="0"/>
              </a:rPr>
              <a:t>Questions?</a:t>
            </a:r>
          </a:p>
          <a:p>
            <a:endParaRPr lang="en-US" sz="3600" dirty="0">
              <a:highlight>
                <a:srgbClr val="FFFF00"/>
              </a:highlight>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Bart Sponseller</a:t>
            </a:r>
          </a:p>
          <a:p>
            <a:pPr marL="0" indent="0">
              <a:buNone/>
            </a:pPr>
            <a:r>
              <a:rPr lang="en-US" dirty="0">
                <a:latin typeface="Calibri" panose="020F0502020204030204" pitchFamily="34" charset="0"/>
                <a:cs typeface="Calibri" panose="020F0502020204030204" pitchFamily="34" charset="0"/>
              </a:rPr>
              <a:t>608-266-0014</a:t>
            </a:r>
          </a:p>
          <a:p>
            <a:pPr marL="457200" lvl="1" indent="0">
              <a:buNone/>
            </a:pPr>
            <a:endParaRPr lang="en-US" dirty="0"/>
          </a:p>
        </p:txBody>
      </p:sp>
      <p:sp>
        <p:nvSpPr>
          <p:cNvPr id="4" name="TextBox 3">
            <a:extLst>
              <a:ext uri="{FF2B5EF4-FFF2-40B4-BE49-F238E27FC236}">
                <a16:creationId xmlns:a16="http://schemas.microsoft.com/office/drawing/2014/main" xmlns="" id="{C57783B6-307E-40C9-8609-A49ED08B3E80}"/>
              </a:ext>
            </a:extLst>
          </p:cNvPr>
          <p:cNvSpPr txBox="1"/>
          <p:nvPr/>
        </p:nvSpPr>
        <p:spPr>
          <a:xfrm>
            <a:off x="914400" y="388283"/>
            <a:ext cx="2180405" cy="297517"/>
          </a:xfrm>
          <a:prstGeom prst="rect">
            <a:avLst/>
          </a:prstGeom>
          <a:noFill/>
        </p:spPr>
        <p:txBody>
          <a:bodyPr wrap="none" rtlCol="0">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2790E"/>
                </a:solidFill>
                <a:effectLst>
                  <a:outerShdw blurRad="38100" dist="38100" dir="2700000" algn="tl">
                    <a:srgbClr val="000000">
                      <a:alpha val="43137"/>
                    </a:srgbClr>
                  </a:outerShdw>
                </a:effectLst>
                <a:uLnTx/>
                <a:uFillTx/>
                <a:latin typeface="Calibri"/>
                <a:ea typeface="+mn-ea"/>
                <a:cs typeface="+mn-cs"/>
              </a:rPr>
              <a:t>Wisconsin</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Department of Natural Resources</a:t>
            </a:r>
          </a:p>
        </p:txBody>
      </p:sp>
    </p:spTree>
    <p:extLst>
      <p:ext uri="{BB962C8B-B14F-4D97-AF65-F5344CB8AC3E}">
        <p14:creationId xmlns:p14="http://schemas.microsoft.com/office/powerpoint/2010/main" val="1861408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88283"/>
            <a:ext cx="2180405" cy="297517"/>
          </a:xfrm>
          <a:prstGeom prst="rect">
            <a:avLst/>
          </a:prstGeom>
          <a:noFill/>
        </p:spPr>
        <p:txBody>
          <a:bodyPr wrap="none" rtlCol="0">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2790E"/>
                </a:solidFill>
                <a:effectLst>
                  <a:outerShdw blurRad="38100" dist="38100" dir="2700000" algn="tl">
                    <a:srgbClr val="000000">
                      <a:alpha val="43137"/>
                    </a:srgbClr>
                  </a:outerShdw>
                </a:effectLst>
                <a:uLnTx/>
                <a:uFillTx/>
                <a:latin typeface="Calibri"/>
                <a:ea typeface="+mn-ea"/>
                <a:cs typeface="+mn-cs"/>
              </a:rPr>
              <a:t>Wisconsin</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Department of Natural Resources</a:t>
            </a:r>
          </a:p>
        </p:txBody>
      </p:sp>
      <p:sp>
        <p:nvSpPr>
          <p:cNvPr id="6" name="Slide Number Placeholder 1"/>
          <p:cNvSpPr>
            <a:spLocks noGrp="1"/>
          </p:cNvSpPr>
          <p:nvPr>
            <p:ph type="sldNum" sz="quarter" idx="12"/>
          </p:nvPr>
        </p:nvSpPr>
        <p:spPr>
          <a:xfrm>
            <a:off x="6553200" y="6245225"/>
            <a:ext cx="2133600" cy="4762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08E8AD-0392-488B-9594-494CF955378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extBox 6"/>
          <p:cNvSpPr txBox="1"/>
          <p:nvPr/>
        </p:nvSpPr>
        <p:spPr>
          <a:xfrm>
            <a:off x="0" y="939225"/>
            <a:ext cx="9144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2015 Ozone NAAQS Designations</a:t>
            </a:r>
          </a:p>
        </p:txBody>
      </p:sp>
      <p:sp>
        <p:nvSpPr>
          <p:cNvPr id="8" name="TextBox 7"/>
          <p:cNvSpPr txBox="1"/>
          <p:nvPr/>
        </p:nvSpPr>
        <p:spPr>
          <a:xfrm>
            <a:off x="381000" y="1600200"/>
            <a:ext cx="8382000" cy="470898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On December 20, 2017 EPA took action on the remaining counties, proposing to designate them all as attainment/unclassifiable except for: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Kenosha County (partial)</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Washington, Waukesha, Ozaukee, Milwaukee, and Racine counties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Sheboygan County (partial), Manitowoc County (partial), Door County (partial)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indent="-342900" defTabSz="914400">
              <a:buFont typeface="Arial" panose="020B0604020202020204" pitchFamily="34" charset="0"/>
              <a:buChar char="•"/>
            </a:pPr>
            <a:r>
              <a:rPr lang="en-US" sz="2000" dirty="0">
                <a:solidFill>
                  <a:prstClr val="black"/>
                </a:solidFill>
                <a:latin typeface="Calibri" panose="020F0502020204030204" pitchFamily="34" charset="0"/>
                <a:cs typeface="Calibri" panose="020F0502020204030204" pitchFamily="34" charset="0"/>
              </a:rPr>
              <a:t>On Feb. 28, state  submitted additional technical information for EPA to consider. EPA also received many comments from state organizations asking that any nonattainment areas be smaller than those proposed by EPA.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lvl="0" indent="-342900" defTabSz="914400">
              <a:buFont typeface="Arial" panose="020B0604020202020204" pitchFamily="34" charset="0"/>
              <a:buChar char="•"/>
              <a:defRPr/>
            </a:pPr>
            <a:r>
              <a:rPr lang="en-US" sz="2000" dirty="0">
                <a:solidFill>
                  <a:prstClr val="black"/>
                </a:solidFill>
                <a:latin typeface="Calibri"/>
              </a:rPr>
              <a:t>Between April 19-30, 2018, EPA </a:t>
            </a:r>
            <a:r>
              <a:rPr kumimoji="0" lang="en-US" sz="2000" b="0" i="0" u="none" strike="noStrike" kern="1200" cap="none" spc="0" normalizeH="0" baseline="0" noProof="0" dirty="0">
                <a:ln>
                  <a:noFill/>
                </a:ln>
                <a:solidFill>
                  <a:prstClr val="black"/>
                </a:solidFill>
                <a:effectLst/>
                <a:uLnTx/>
                <a:uFillTx/>
                <a:latin typeface="Calibri"/>
                <a:ea typeface="+mn-ea"/>
                <a:cs typeface="+mn-cs"/>
              </a:rPr>
              <a:t>is expected to finalize designations.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Nonattainment new source review permitting requirements (including LAER, offsets…) will apply in any nonattainment areas, once finalized.</a:t>
            </a:r>
          </a:p>
        </p:txBody>
      </p:sp>
    </p:spTree>
    <p:extLst>
      <p:ext uri="{BB962C8B-B14F-4D97-AF65-F5344CB8AC3E}">
        <p14:creationId xmlns:p14="http://schemas.microsoft.com/office/powerpoint/2010/main" val="1459236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376676"/>
            <a:ext cx="2180405" cy="297517"/>
          </a:xfrm>
          <a:prstGeom prst="rect">
            <a:avLst/>
          </a:prstGeom>
          <a:noFill/>
        </p:spPr>
        <p:txBody>
          <a:bodyPr wrap="none" rtlCol="0">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2790E"/>
                </a:solidFill>
                <a:effectLst>
                  <a:outerShdw blurRad="38100" dist="38100" dir="2700000" algn="tl">
                    <a:srgbClr val="000000">
                      <a:alpha val="43137"/>
                    </a:srgbClr>
                  </a:outerShdw>
                </a:effectLst>
                <a:uLnTx/>
                <a:uFillTx/>
                <a:latin typeface="Calibri"/>
                <a:ea typeface="+mn-ea"/>
                <a:cs typeface="+mn-cs"/>
              </a:rPr>
              <a:t>Wisconsin</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Department of Natural Resources</a:t>
            </a:r>
          </a:p>
        </p:txBody>
      </p:sp>
      <p:sp>
        <p:nvSpPr>
          <p:cNvPr id="9" name="TextBox 8"/>
          <p:cNvSpPr txBox="1"/>
          <p:nvPr/>
        </p:nvSpPr>
        <p:spPr>
          <a:xfrm>
            <a:off x="381000" y="1238071"/>
            <a:ext cx="3352800"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EPA’s Intended 2015 Ozone NAAQS Nonattainment Area Designations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All areas of Wisconsin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p:cNvSpPr txBox="1"/>
          <p:nvPr/>
        </p:nvSpPr>
        <p:spPr>
          <a:xfrm>
            <a:off x="0" y="6248400"/>
            <a:ext cx="4191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Data from EPA’s 120-day letter of 12/20/17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DNR submittal to EPA of 4/20/17 </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4379" r="13726"/>
          <a:stretch/>
        </p:blipFill>
        <p:spPr>
          <a:xfrm>
            <a:off x="4648200" y="76200"/>
            <a:ext cx="3733800" cy="6720841"/>
          </a:xfrm>
          <a:prstGeom prst="rect">
            <a:avLst/>
          </a:prstGeom>
          <a:ln>
            <a:solidFill>
              <a:schemeClr val="accent1"/>
            </a:solidFill>
          </a:ln>
        </p:spPr>
      </p:pic>
    </p:spTree>
    <p:extLst>
      <p:ext uri="{BB962C8B-B14F-4D97-AF65-F5344CB8AC3E}">
        <p14:creationId xmlns:p14="http://schemas.microsoft.com/office/powerpoint/2010/main" val="735544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4884"/>
            <a:ext cx="8229600" cy="808038"/>
          </a:xfrm>
        </p:spPr>
        <p:txBody>
          <a:bodyPr>
            <a:normAutofit/>
          </a:bodyPr>
          <a:lstStyle/>
          <a:p>
            <a:r>
              <a:rPr lang="en-US" sz="3200" b="1" dirty="0">
                <a:solidFill>
                  <a:schemeClr val="tx2"/>
                </a:solidFill>
                <a:latin typeface="Calibri" panose="020F0502020204030204" pitchFamily="34" charset="0"/>
                <a:cs typeface="Calibri" panose="020F0502020204030204" pitchFamily="34" charset="0"/>
              </a:rPr>
              <a:t>Ozone standards implementation</a:t>
            </a:r>
          </a:p>
        </p:txBody>
      </p:sp>
      <p:sp>
        <p:nvSpPr>
          <p:cNvPr id="3" name="Content Placeholder 2"/>
          <p:cNvSpPr>
            <a:spLocks noGrp="1"/>
          </p:cNvSpPr>
          <p:nvPr>
            <p:ph idx="1"/>
          </p:nvPr>
        </p:nvSpPr>
        <p:spPr>
          <a:xfrm>
            <a:off x="457200" y="1869062"/>
            <a:ext cx="8229600" cy="4525963"/>
          </a:xfrm>
        </p:spPr>
        <p:txBody>
          <a:bodyPr>
            <a:normAutofit lnSpcReduction="10000"/>
          </a:bodyPr>
          <a:lstStyle/>
          <a:p>
            <a:pPr lvl="0"/>
            <a:r>
              <a:rPr lang="en-US" sz="2600" dirty="0">
                <a:latin typeface="Calibri" panose="020F0502020204030204" pitchFamily="34" charset="0"/>
                <a:cs typeface="Calibri" panose="020F0502020204030204" pitchFamily="34" charset="0"/>
              </a:rPr>
              <a:t>EPA is currently implementing two ozone standards</a:t>
            </a:r>
          </a:p>
          <a:p>
            <a:pPr lvl="1"/>
            <a:r>
              <a:rPr lang="en-US" sz="2600" dirty="0">
                <a:latin typeface="Calibri" panose="020F0502020204030204" pitchFamily="34" charset="0"/>
                <a:cs typeface="Calibri" panose="020F0502020204030204" pitchFamily="34" charset="0"/>
              </a:rPr>
              <a:t>2008 ozone NAAQS (75 ppb)</a:t>
            </a:r>
          </a:p>
          <a:p>
            <a:pPr lvl="1"/>
            <a:r>
              <a:rPr lang="en-US" sz="2600" dirty="0">
                <a:latin typeface="Calibri" panose="020F0502020204030204" pitchFamily="34" charset="0"/>
                <a:cs typeface="Calibri" panose="020F0502020204030204" pitchFamily="34" charset="0"/>
              </a:rPr>
              <a:t>2015 ozone NAAQS (70 ppb)</a:t>
            </a:r>
          </a:p>
          <a:p>
            <a:pPr lvl="1"/>
            <a:endParaRPr lang="en-US" sz="2600" dirty="0">
              <a:latin typeface="Calibri" panose="020F0502020204030204" pitchFamily="34" charset="0"/>
              <a:cs typeface="Calibri" panose="020F0502020204030204" pitchFamily="34" charset="0"/>
            </a:endParaRPr>
          </a:p>
          <a:p>
            <a:r>
              <a:rPr lang="en-US" sz="2600" dirty="0">
                <a:latin typeface="Calibri" panose="020F0502020204030204" pitchFamily="34" charset="0"/>
                <a:cs typeface="Calibri" panose="020F0502020204030204" pitchFamily="34" charset="0"/>
              </a:rPr>
              <a:t>State has continued responsibilities re: two 2008 ozone NAAQS nonattainment areas</a:t>
            </a:r>
          </a:p>
          <a:p>
            <a:pPr lvl="1"/>
            <a:r>
              <a:rPr lang="en-US" sz="2600" dirty="0">
                <a:latin typeface="Calibri" panose="020F0502020204030204" pitchFamily="34" charset="0"/>
                <a:cs typeface="Calibri" panose="020F0502020204030204" pitchFamily="34" charset="0"/>
              </a:rPr>
              <a:t>Sheboygan County and partial Kenosha County</a:t>
            </a:r>
          </a:p>
          <a:p>
            <a:pPr lvl="0"/>
            <a:endParaRPr lang="en-US" sz="2600" dirty="0">
              <a:latin typeface="Calibri" panose="020F0502020204030204" pitchFamily="34" charset="0"/>
              <a:cs typeface="Calibri" panose="020F0502020204030204" pitchFamily="34" charset="0"/>
            </a:endParaRPr>
          </a:p>
          <a:p>
            <a:r>
              <a:rPr lang="en-US" sz="2600" dirty="0">
                <a:latin typeface="Calibri" panose="020F0502020204030204" pitchFamily="34" charset="0"/>
                <a:cs typeface="Calibri" panose="020F0502020204030204" pitchFamily="34" charset="0"/>
              </a:rPr>
              <a:t>DNR continues to work with EPA to develop strategies to ensure these areas attain the 2008 ozone standard</a:t>
            </a:r>
          </a:p>
          <a:p>
            <a:pPr lvl="0"/>
            <a:endParaRPr lang="en-US" dirty="0"/>
          </a:p>
          <a:p>
            <a:pPr lvl="0"/>
            <a:endParaRPr lang="en-US" dirty="0"/>
          </a:p>
          <a:p>
            <a:pPr marL="0" lvl="0" indent="0">
              <a:buNone/>
            </a:pPr>
            <a:endParaRPr lang="en-US" dirty="0"/>
          </a:p>
          <a:p>
            <a:pPr marL="800100" lvl="1">
              <a:spcAft>
                <a:spcPts val="600"/>
              </a:spcAft>
            </a:pPr>
            <a:endParaRPr lang="en-US" sz="1600" dirty="0"/>
          </a:p>
        </p:txBody>
      </p:sp>
      <p:sp>
        <p:nvSpPr>
          <p:cNvPr id="4" name="Slide Number Placeholder 3">
            <a:extLst>
              <a:ext uri="{FF2B5EF4-FFF2-40B4-BE49-F238E27FC236}">
                <a16:creationId xmlns:a16="http://schemas.microsoft.com/office/drawing/2014/main" xmlns="" id="{4D6B3DD6-2AC0-4E45-B356-0C02F5EB48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FAFA4A-55BA-4450-BBCC-AD4245E44D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TextBox 4">
            <a:extLst>
              <a:ext uri="{FF2B5EF4-FFF2-40B4-BE49-F238E27FC236}">
                <a16:creationId xmlns:a16="http://schemas.microsoft.com/office/drawing/2014/main" xmlns="" id="{CE37F02F-86BC-4D77-9D4A-A5686778DF7C}"/>
              </a:ext>
            </a:extLst>
          </p:cNvPr>
          <p:cNvSpPr txBox="1"/>
          <p:nvPr/>
        </p:nvSpPr>
        <p:spPr>
          <a:xfrm>
            <a:off x="914400" y="388283"/>
            <a:ext cx="2180405" cy="297517"/>
          </a:xfrm>
          <a:prstGeom prst="rect">
            <a:avLst/>
          </a:prstGeom>
          <a:noFill/>
        </p:spPr>
        <p:txBody>
          <a:bodyPr wrap="none" rtlCol="0">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2790E"/>
                </a:solidFill>
                <a:effectLst>
                  <a:outerShdw blurRad="38100" dist="38100" dir="2700000" algn="tl">
                    <a:srgbClr val="000000">
                      <a:alpha val="43137"/>
                    </a:srgbClr>
                  </a:outerShdw>
                </a:effectLst>
                <a:uLnTx/>
                <a:uFillTx/>
                <a:latin typeface="Calibri"/>
                <a:ea typeface="+mn-ea"/>
                <a:cs typeface="+mn-cs"/>
              </a:rPr>
              <a:t>Wisconsin</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Department of Natural Resources</a:t>
            </a:r>
          </a:p>
        </p:txBody>
      </p:sp>
    </p:spTree>
    <p:extLst>
      <p:ext uri="{BB962C8B-B14F-4D97-AF65-F5344CB8AC3E}">
        <p14:creationId xmlns:p14="http://schemas.microsoft.com/office/powerpoint/2010/main" val="290666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624"/>
            <a:ext cx="8229600" cy="808038"/>
          </a:xfrm>
        </p:spPr>
        <p:txBody>
          <a:bodyPr>
            <a:normAutofit/>
          </a:bodyPr>
          <a:lstStyle/>
          <a:p>
            <a:r>
              <a:rPr lang="en-US" sz="3200" b="1" dirty="0">
                <a:solidFill>
                  <a:schemeClr val="tx2"/>
                </a:solidFill>
                <a:latin typeface="Calibri" panose="020F0502020204030204" pitchFamily="34" charset="0"/>
                <a:cs typeface="Calibri" panose="020F0502020204030204" pitchFamily="34" charset="0"/>
              </a:rPr>
              <a:t>Ozone transport</a:t>
            </a:r>
          </a:p>
        </p:txBody>
      </p:sp>
      <p:sp>
        <p:nvSpPr>
          <p:cNvPr id="3" name="Content Placeholder 2"/>
          <p:cNvSpPr>
            <a:spLocks noGrp="1"/>
          </p:cNvSpPr>
          <p:nvPr>
            <p:ph idx="1"/>
          </p:nvPr>
        </p:nvSpPr>
        <p:spPr>
          <a:xfrm>
            <a:off x="457200" y="1869062"/>
            <a:ext cx="8229600" cy="4525963"/>
          </a:xfrm>
        </p:spPr>
        <p:txBody>
          <a:bodyPr>
            <a:normAutofit/>
          </a:bodyPr>
          <a:lstStyle/>
          <a:p>
            <a:pPr lvl="0"/>
            <a:endParaRPr lang="en-US" sz="2300" dirty="0"/>
          </a:p>
          <a:p>
            <a:pPr lvl="0"/>
            <a:endParaRPr lang="en-US" dirty="0"/>
          </a:p>
          <a:p>
            <a:pPr lvl="0"/>
            <a:endParaRPr lang="en-US" dirty="0"/>
          </a:p>
          <a:p>
            <a:pPr marL="0" lvl="0" indent="0">
              <a:buNone/>
            </a:pPr>
            <a:endParaRPr lang="en-US" dirty="0"/>
          </a:p>
          <a:p>
            <a:pPr marL="800100" lvl="1">
              <a:spcAft>
                <a:spcPts val="600"/>
              </a:spcAft>
            </a:pPr>
            <a:endParaRPr lang="en-US" sz="1600" dirty="0"/>
          </a:p>
        </p:txBody>
      </p:sp>
      <p:sp>
        <p:nvSpPr>
          <p:cNvPr id="4" name="Slide Number Placeholder 3">
            <a:extLst>
              <a:ext uri="{FF2B5EF4-FFF2-40B4-BE49-F238E27FC236}">
                <a16:creationId xmlns:a16="http://schemas.microsoft.com/office/drawing/2014/main" xmlns="" id="{4D6B3DD6-2AC0-4E45-B356-0C02F5EB48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FAFA4A-55BA-4450-BBCC-AD4245E44D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xmlns="" id="{1DF41A82-000F-4689-88BA-46C45E8BE58F}"/>
              </a:ext>
            </a:extLst>
          </p:cNvPr>
          <p:cNvPicPr/>
          <p:nvPr/>
        </p:nvPicPr>
        <p:blipFill rotWithShape="1">
          <a:blip r:embed="rId3">
            <a:extLst>
              <a:ext uri="{28A0092B-C50C-407E-A947-70E740481C1C}">
                <a14:useLocalDpi xmlns:a14="http://schemas.microsoft.com/office/drawing/2010/main" val="0"/>
              </a:ext>
            </a:extLst>
          </a:blip>
          <a:srcRect t="66147"/>
          <a:stretch/>
        </p:blipFill>
        <p:spPr bwMode="auto">
          <a:xfrm>
            <a:off x="3936676" y="1697601"/>
            <a:ext cx="5008916" cy="2510001"/>
          </a:xfrm>
          <a:prstGeom prst="rect">
            <a:avLst/>
          </a:prstGeom>
          <a:noFill/>
        </p:spPr>
      </p:pic>
      <p:pic>
        <p:nvPicPr>
          <p:cNvPr id="7" name="Picture 6">
            <a:extLst>
              <a:ext uri="{FF2B5EF4-FFF2-40B4-BE49-F238E27FC236}">
                <a16:creationId xmlns:a16="http://schemas.microsoft.com/office/drawing/2014/main" xmlns="" id="{72F264FE-E9D8-4212-B02F-551010AB73C4}"/>
              </a:ext>
            </a:extLst>
          </p:cNvPr>
          <p:cNvPicPr/>
          <p:nvPr/>
        </p:nvPicPr>
        <p:blipFill rotWithShape="1">
          <a:blip r:embed="rId4">
            <a:extLst>
              <a:ext uri="{28A0092B-C50C-407E-A947-70E740481C1C}">
                <a14:useLocalDpi xmlns:a14="http://schemas.microsoft.com/office/drawing/2010/main" val="0"/>
              </a:ext>
            </a:extLst>
          </a:blip>
          <a:srcRect l="50864" b="66669"/>
          <a:stretch/>
        </p:blipFill>
        <p:spPr bwMode="auto">
          <a:xfrm>
            <a:off x="3924700" y="4310055"/>
            <a:ext cx="3166214" cy="2478937"/>
          </a:xfrm>
          <a:prstGeom prst="rect">
            <a:avLst/>
          </a:prstGeom>
          <a:noFill/>
        </p:spPr>
      </p:pic>
      <p:sp>
        <p:nvSpPr>
          <p:cNvPr id="8" name="Content Placeholder 2">
            <a:extLst>
              <a:ext uri="{FF2B5EF4-FFF2-40B4-BE49-F238E27FC236}">
                <a16:creationId xmlns:a16="http://schemas.microsoft.com/office/drawing/2014/main" xmlns="" id="{E409EDB3-7270-4B48-A3BD-405DDDB270C0}"/>
              </a:ext>
            </a:extLst>
          </p:cNvPr>
          <p:cNvSpPr txBox="1">
            <a:spLocks/>
          </p:cNvSpPr>
          <p:nvPr/>
        </p:nvSpPr>
        <p:spPr>
          <a:xfrm>
            <a:off x="428454" y="1693662"/>
            <a:ext cx="3323726" cy="45259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Studies and analyses continue to show the elevated ozone levels measured along the Wisconsin lakeshore are due to out of state emissions</a:t>
            </a:r>
          </a:p>
          <a:p>
            <a:pPr marL="0" indent="0">
              <a:buNone/>
            </a:pPr>
            <a:endParaRPr lang="en-US" sz="2000" dirty="0"/>
          </a:p>
          <a:p>
            <a:r>
              <a:rPr lang="en-US" sz="2000" dirty="0"/>
              <a:t>Example (right) of wind pollution rose analysis and source apportionment modeling results for Sheboygan Kohler-Andrae monitoring site</a:t>
            </a:r>
          </a:p>
          <a:p>
            <a:endParaRPr lang="en-US" dirty="0"/>
          </a:p>
          <a:p>
            <a:endParaRPr lang="en-US" dirty="0"/>
          </a:p>
          <a:p>
            <a:pPr marL="0" indent="0">
              <a:buFont typeface="Arial" pitchFamily="34" charset="0"/>
              <a:buNone/>
            </a:pPr>
            <a:endParaRPr lang="en-US" dirty="0"/>
          </a:p>
          <a:p>
            <a:pPr marL="800100" lvl="1">
              <a:spcAft>
                <a:spcPts val="600"/>
              </a:spcAft>
            </a:pPr>
            <a:endParaRPr lang="en-US" sz="1600" dirty="0"/>
          </a:p>
        </p:txBody>
      </p:sp>
      <p:sp>
        <p:nvSpPr>
          <p:cNvPr id="9" name="TextBox 8">
            <a:extLst>
              <a:ext uri="{FF2B5EF4-FFF2-40B4-BE49-F238E27FC236}">
                <a16:creationId xmlns:a16="http://schemas.microsoft.com/office/drawing/2014/main" xmlns="" id="{9A6941A5-ACAA-4124-9D2A-4CD9DC2FBA4D}"/>
              </a:ext>
            </a:extLst>
          </p:cNvPr>
          <p:cNvSpPr txBox="1"/>
          <p:nvPr/>
        </p:nvSpPr>
        <p:spPr>
          <a:xfrm>
            <a:off x="914400" y="388283"/>
            <a:ext cx="2180405" cy="297517"/>
          </a:xfrm>
          <a:prstGeom prst="rect">
            <a:avLst/>
          </a:prstGeom>
          <a:noFill/>
        </p:spPr>
        <p:txBody>
          <a:bodyPr wrap="none" rtlCol="0">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2790E"/>
                </a:solidFill>
                <a:effectLst>
                  <a:outerShdw blurRad="38100" dist="38100" dir="2700000" algn="tl">
                    <a:srgbClr val="000000">
                      <a:alpha val="43137"/>
                    </a:srgbClr>
                  </a:outerShdw>
                </a:effectLst>
                <a:uLnTx/>
                <a:uFillTx/>
                <a:latin typeface="Calibri"/>
                <a:ea typeface="+mn-ea"/>
                <a:cs typeface="+mn-cs"/>
              </a:rPr>
              <a:t>Wisconsin</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Department of Natural Resources</a:t>
            </a:r>
          </a:p>
        </p:txBody>
      </p:sp>
    </p:spTree>
    <p:extLst>
      <p:ext uri="{BB962C8B-B14F-4D97-AF65-F5344CB8AC3E}">
        <p14:creationId xmlns:p14="http://schemas.microsoft.com/office/powerpoint/2010/main" val="3856341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4884"/>
            <a:ext cx="8229600" cy="808038"/>
          </a:xfrm>
        </p:spPr>
        <p:txBody>
          <a:bodyPr>
            <a:normAutofit/>
          </a:bodyPr>
          <a:lstStyle/>
          <a:p>
            <a:r>
              <a:rPr lang="en-US" sz="3200" b="1" dirty="0">
                <a:solidFill>
                  <a:schemeClr val="tx2"/>
                </a:solidFill>
                <a:latin typeface="Calibri" panose="020F0502020204030204" pitchFamily="34" charset="0"/>
                <a:cs typeface="Calibri" panose="020F0502020204030204" pitchFamily="34" charset="0"/>
              </a:rPr>
              <a:t>Once In Always In Policy</a:t>
            </a:r>
          </a:p>
        </p:txBody>
      </p:sp>
      <p:sp>
        <p:nvSpPr>
          <p:cNvPr id="3" name="Content Placeholder 2"/>
          <p:cNvSpPr>
            <a:spLocks noGrp="1"/>
          </p:cNvSpPr>
          <p:nvPr>
            <p:ph idx="1"/>
          </p:nvPr>
        </p:nvSpPr>
        <p:spPr>
          <a:xfrm>
            <a:off x="457200" y="1869062"/>
            <a:ext cx="8229600" cy="4525963"/>
          </a:xfrm>
        </p:spPr>
        <p:txBody>
          <a:bodyPr>
            <a:normAutofit/>
          </a:bodyPr>
          <a:lstStyle/>
          <a:p>
            <a:r>
              <a:rPr lang="en-US" sz="2400" dirty="0">
                <a:latin typeface="Calibri" panose="020F0502020204030204" pitchFamily="34" charset="0"/>
                <a:cs typeface="Calibri" panose="020F0502020204030204" pitchFamily="34" charset="0"/>
              </a:rPr>
              <a:t>Once in always in policy affects facilities subject to maximum achievable control technology (MACT) standards</a:t>
            </a:r>
          </a:p>
          <a:p>
            <a:pPr lvl="1"/>
            <a:r>
              <a:rPr lang="en-US" sz="2400" dirty="0">
                <a:latin typeface="Calibri" panose="020F0502020204030204" pitchFamily="34" charset="0"/>
                <a:cs typeface="Calibri" panose="020F0502020204030204" pitchFamily="34" charset="0"/>
              </a:rPr>
              <a:t>Old policy from May 1995 “Seitz Memo”</a:t>
            </a:r>
          </a:p>
          <a:p>
            <a:pPr marL="457200" lvl="1" indent="0">
              <a:buNone/>
            </a:pP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A major source of hazardous air pollutants (HAPs) is permanently subject to the MACT standard at the “first compliance date” of the standard even if the source is later able to limit its HAP emissions below the major source thresholds</a:t>
            </a:r>
          </a:p>
          <a:p>
            <a:pPr marL="800100" lvl="1">
              <a:spcAft>
                <a:spcPts val="600"/>
              </a:spcAft>
            </a:pPr>
            <a:endParaRPr lang="en-US" sz="1600" dirty="0"/>
          </a:p>
        </p:txBody>
      </p:sp>
      <p:sp>
        <p:nvSpPr>
          <p:cNvPr id="4" name="Slide Number Placeholder 3">
            <a:extLst>
              <a:ext uri="{FF2B5EF4-FFF2-40B4-BE49-F238E27FC236}">
                <a16:creationId xmlns:a16="http://schemas.microsoft.com/office/drawing/2014/main" xmlns="" id="{4D6B3DD6-2AC0-4E45-B356-0C02F5EB48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FAFA4A-55BA-4450-BBCC-AD4245E44D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TextBox 4">
            <a:extLst>
              <a:ext uri="{FF2B5EF4-FFF2-40B4-BE49-F238E27FC236}">
                <a16:creationId xmlns:a16="http://schemas.microsoft.com/office/drawing/2014/main" xmlns="" id="{36FF6DFF-3F69-4774-8809-7D9C64328A3D}"/>
              </a:ext>
            </a:extLst>
          </p:cNvPr>
          <p:cNvSpPr txBox="1"/>
          <p:nvPr/>
        </p:nvSpPr>
        <p:spPr>
          <a:xfrm>
            <a:off x="914400" y="388283"/>
            <a:ext cx="2180405" cy="297517"/>
          </a:xfrm>
          <a:prstGeom prst="rect">
            <a:avLst/>
          </a:prstGeom>
          <a:noFill/>
        </p:spPr>
        <p:txBody>
          <a:bodyPr wrap="none" rtlCol="0">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2790E"/>
                </a:solidFill>
                <a:effectLst>
                  <a:outerShdw blurRad="38100" dist="38100" dir="2700000" algn="tl">
                    <a:srgbClr val="000000">
                      <a:alpha val="43137"/>
                    </a:srgbClr>
                  </a:outerShdw>
                </a:effectLst>
                <a:uLnTx/>
                <a:uFillTx/>
                <a:latin typeface="Calibri"/>
                <a:ea typeface="+mn-ea"/>
                <a:cs typeface="+mn-cs"/>
              </a:rPr>
              <a:t>Wisconsin</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Department of Natural Resources</a:t>
            </a:r>
          </a:p>
        </p:txBody>
      </p:sp>
    </p:spTree>
    <p:extLst>
      <p:ext uri="{BB962C8B-B14F-4D97-AF65-F5344CB8AC3E}">
        <p14:creationId xmlns:p14="http://schemas.microsoft.com/office/powerpoint/2010/main" val="239897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69062"/>
            <a:ext cx="8229600" cy="4525963"/>
          </a:xfrm>
        </p:spPr>
        <p:txBody>
          <a:bodyPr>
            <a:normAutofit/>
          </a:bodyPr>
          <a:lstStyle/>
          <a:p>
            <a:r>
              <a:rPr lang="en-US" sz="3000" dirty="0">
                <a:latin typeface="Calibri" panose="020F0502020204030204" pitchFamily="34" charset="0"/>
                <a:cs typeface="Calibri" panose="020F0502020204030204" pitchFamily="34" charset="0"/>
              </a:rPr>
              <a:t>New Policy - January 25, 2018</a:t>
            </a:r>
          </a:p>
          <a:p>
            <a:pPr lvl="1"/>
            <a:r>
              <a:rPr lang="en-US" sz="2600" dirty="0">
                <a:latin typeface="Calibri" panose="020F0502020204030204" pitchFamily="34" charset="0"/>
                <a:cs typeface="Calibri" panose="020F0502020204030204" pitchFamily="34" charset="0"/>
              </a:rPr>
              <a:t>A major source may take enforceable limits on its HAP emissions below the applicable major source thresholds for HAPS</a:t>
            </a:r>
          </a:p>
          <a:p>
            <a:pPr lvl="1"/>
            <a:r>
              <a:rPr lang="en-US" sz="2600" dirty="0">
                <a:latin typeface="Calibri" panose="020F0502020204030204" pitchFamily="34" charset="0"/>
                <a:cs typeface="Calibri" panose="020F0502020204030204" pitchFamily="34" charset="0"/>
              </a:rPr>
              <a:t>Once limits are taken, the source is no longer subject to the MACT standard</a:t>
            </a:r>
          </a:p>
          <a:p>
            <a:pPr lvl="1"/>
            <a:r>
              <a:rPr lang="en-US" sz="2600" dirty="0">
                <a:latin typeface="Calibri" panose="020F0502020204030204" pitchFamily="34" charset="0"/>
                <a:cs typeface="Calibri" panose="020F0502020204030204" pitchFamily="34" charset="0"/>
              </a:rPr>
              <a:t>EPA will publish a Federal Register notice to take comment on adding regulatory text that will reflect EPA’s plain language reading of the statute</a:t>
            </a:r>
          </a:p>
        </p:txBody>
      </p:sp>
      <p:sp>
        <p:nvSpPr>
          <p:cNvPr id="4" name="Slide Number Placeholder 3">
            <a:extLst>
              <a:ext uri="{FF2B5EF4-FFF2-40B4-BE49-F238E27FC236}">
                <a16:creationId xmlns:a16="http://schemas.microsoft.com/office/drawing/2014/main" xmlns="" id="{4D6B3DD6-2AC0-4E45-B356-0C02F5EB48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FAFA4A-55BA-4450-BBCC-AD4245E44D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TextBox 4">
            <a:extLst>
              <a:ext uri="{FF2B5EF4-FFF2-40B4-BE49-F238E27FC236}">
                <a16:creationId xmlns:a16="http://schemas.microsoft.com/office/drawing/2014/main" xmlns="" id="{F687AABF-59B3-4E32-B52C-6D53556C1635}"/>
              </a:ext>
            </a:extLst>
          </p:cNvPr>
          <p:cNvSpPr txBox="1"/>
          <p:nvPr/>
        </p:nvSpPr>
        <p:spPr>
          <a:xfrm>
            <a:off x="914400" y="388283"/>
            <a:ext cx="2180405" cy="297517"/>
          </a:xfrm>
          <a:prstGeom prst="rect">
            <a:avLst/>
          </a:prstGeom>
          <a:noFill/>
        </p:spPr>
        <p:txBody>
          <a:bodyPr wrap="none" rtlCol="0">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2790E"/>
                </a:solidFill>
                <a:effectLst>
                  <a:outerShdw blurRad="38100" dist="38100" dir="2700000" algn="tl">
                    <a:srgbClr val="000000">
                      <a:alpha val="43137"/>
                    </a:srgbClr>
                  </a:outerShdw>
                </a:effectLst>
                <a:uLnTx/>
                <a:uFillTx/>
                <a:latin typeface="Calibri"/>
                <a:ea typeface="+mn-ea"/>
                <a:cs typeface="+mn-cs"/>
              </a:rPr>
              <a:t>Wisconsin</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Department of Natural Resources</a:t>
            </a:r>
          </a:p>
        </p:txBody>
      </p:sp>
      <p:sp>
        <p:nvSpPr>
          <p:cNvPr id="8" name="Title 1">
            <a:extLst>
              <a:ext uri="{FF2B5EF4-FFF2-40B4-BE49-F238E27FC236}">
                <a16:creationId xmlns:a16="http://schemas.microsoft.com/office/drawing/2014/main" xmlns="" id="{1639703D-2066-4091-9C96-45CC89AF363F}"/>
              </a:ext>
            </a:extLst>
          </p:cNvPr>
          <p:cNvSpPr txBox="1">
            <a:spLocks/>
          </p:cNvSpPr>
          <p:nvPr/>
        </p:nvSpPr>
        <p:spPr bwMode="auto">
          <a:xfrm>
            <a:off x="457200" y="994884"/>
            <a:ext cx="8229600"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000">
                <a:solidFill>
                  <a:srgbClr val="006633"/>
                </a:solidFill>
                <a:latin typeface="+mj-lt"/>
                <a:ea typeface="+mj-ea"/>
                <a:cs typeface="+mj-cs"/>
              </a:defRPr>
            </a:lvl1pPr>
            <a:lvl2pPr algn="ctr" rtl="0" eaLnBrk="1" fontAlgn="base" hangingPunct="1">
              <a:spcBef>
                <a:spcPct val="0"/>
              </a:spcBef>
              <a:spcAft>
                <a:spcPct val="0"/>
              </a:spcAft>
              <a:defRPr sz="4000">
                <a:solidFill>
                  <a:srgbClr val="006633"/>
                </a:solidFill>
                <a:latin typeface="Verdana" pitchFamily="34" charset="0"/>
              </a:defRPr>
            </a:lvl2pPr>
            <a:lvl3pPr algn="ctr" rtl="0" eaLnBrk="1" fontAlgn="base" hangingPunct="1">
              <a:spcBef>
                <a:spcPct val="0"/>
              </a:spcBef>
              <a:spcAft>
                <a:spcPct val="0"/>
              </a:spcAft>
              <a:defRPr sz="4000">
                <a:solidFill>
                  <a:srgbClr val="006633"/>
                </a:solidFill>
                <a:latin typeface="Verdana" pitchFamily="34" charset="0"/>
              </a:defRPr>
            </a:lvl3pPr>
            <a:lvl4pPr algn="ctr" rtl="0" eaLnBrk="1" fontAlgn="base" hangingPunct="1">
              <a:spcBef>
                <a:spcPct val="0"/>
              </a:spcBef>
              <a:spcAft>
                <a:spcPct val="0"/>
              </a:spcAft>
              <a:defRPr sz="4000">
                <a:solidFill>
                  <a:srgbClr val="006633"/>
                </a:solidFill>
                <a:latin typeface="Verdana" pitchFamily="34" charset="0"/>
              </a:defRPr>
            </a:lvl4pPr>
            <a:lvl5pPr algn="ctr" rtl="0" eaLnBrk="1" fontAlgn="base" hangingPunct="1">
              <a:spcBef>
                <a:spcPct val="0"/>
              </a:spcBef>
              <a:spcAft>
                <a:spcPct val="0"/>
              </a:spcAft>
              <a:defRPr sz="4000">
                <a:solidFill>
                  <a:srgbClr val="006633"/>
                </a:solidFill>
                <a:latin typeface="Verdana" pitchFamily="34" charset="0"/>
              </a:defRPr>
            </a:lvl5pPr>
            <a:lvl6pPr marL="457200" algn="ctr" rtl="0" eaLnBrk="1" fontAlgn="base" hangingPunct="1">
              <a:spcBef>
                <a:spcPct val="0"/>
              </a:spcBef>
              <a:spcAft>
                <a:spcPct val="0"/>
              </a:spcAft>
              <a:defRPr sz="4000">
                <a:solidFill>
                  <a:srgbClr val="006633"/>
                </a:solidFill>
                <a:latin typeface="Verdana" pitchFamily="34" charset="0"/>
              </a:defRPr>
            </a:lvl6pPr>
            <a:lvl7pPr marL="914400" algn="ctr" rtl="0" eaLnBrk="1" fontAlgn="base" hangingPunct="1">
              <a:spcBef>
                <a:spcPct val="0"/>
              </a:spcBef>
              <a:spcAft>
                <a:spcPct val="0"/>
              </a:spcAft>
              <a:defRPr sz="4000">
                <a:solidFill>
                  <a:srgbClr val="006633"/>
                </a:solidFill>
                <a:latin typeface="Verdana" pitchFamily="34" charset="0"/>
              </a:defRPr>
            </a:lvl7pPr>
            <a:lvl8pPr marL="1371600" algn="ctr" rtl="0" eaLnBrk="1" fontAlgn="base" hangingPunct="1">
              <a:spcBef>
                <a:spcPct val="0"/>
              </a:spcBef>
              <a:spcAft>
                <a:spcPct val="0"/>
              </a:spcAft>
              <a:defRPr sz="4000">
                <a:solidFill>
                  <a:srgbClr val="006633"/>
                </a:solidFill>
                <a:latin typeface="Verdana" pitchFamily="34" charset="0"/>
              </a:defRPr>
            </a:lvl8pPr>
            <a:lvl9pPr marL="1828800" algn="ctr" rtl="0" eaLnBrk="1" fontAlgn="base" hangingPunct="1">
              <a:spcBef>
                <a:spcPct val="0"/>
              </a:spcBef>
              <a:spcAft>
                <a:spcPct val="0"/>
              </a:spcAft>
              <a:defRPr sz="4000">
                <a:solidFill>
                  <a:srgbClr val="006633"/>
                </a:solidFill>
                <a:latin typeface="Verdana" pitchFamily="34" charset="0"/>
              </a:defRPr>
            </a:lvl9pPr>
          </a:lstStyle>
          <a:p>
            <a:pPr defTabSz="914400"/>
            <a:r>
              <a:rPr lang="en-US" sz="3200" b="1" kern="0">
                <a:solidFill>
                  <a:schemeClr val="tx2"/>
                </a:solidFill>
                <a:latin typeface="Calibri" panose="020F0502020204030204" pitchFamily="34" charset="0"/>
                <a:cs typeface="Calibri" panose="020F0502020204030204" pitchFamily="34" charset="0"/>
              </a:rPr>
              <a:t>Once In Always In Policy</a:t>
            </a:r>
            <a:endParaRPr lang="en-US" sz="3200" b="1" kern="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1162241"/>
      </p:ext>
    </p:extLst>
  </p:cSld>
  <p:clrMapOvr>
    <a:masterClrMapping/>
  </p:clrMapOvr>
</p:sld>
</file>

<file path=ppt/theme/theme1.xml><?xml version="1.0" encoding="utf-8"?>
<a:theme xmlns:a="http://schemas.openxmlformats.org/drawingml/2006/main" name="1_DNR">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d3d1dc04-9b7e-4d29-a312-82924514d5df">WDNREMSP-1890347255-12</_dlc_DocId>
    <_dlc_DocIdUrl xmlns="d3d1dc04-9b7e-4d29-a312-82924514d5df">
      <Url>https://sp.dnr.enterprise.wistate.us/org/em/Team-DM/_layouts/15/DocIdRedir.aspx?ID=WDNREMSP-1890347255-12</Url>
      <Description>WDNREMSP-1890347255-12</Description>
    </_dlc_DocIdUrl>
    <Document_x0020_Owner xmlns="e6110486-e1b1-422a-9df7-dfff91470307">
      <UserInfo>
        <DisplayName/>
        <AccountId xsi:nil="true"/>
        <AccountType/>
      </UserInfo>
    </Document_x0020_Owner>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F06695D7E7DD4B8E7F6FC09E42B3DC" ma:contentTypeVersion="1" ma:contentTypeDescription="Create a new document." ma:contentTypeScope="" ma:versionID="71d592f917d43512484ea75d78d021a7">
  <xsd:schema xmlns:xsd="http://www.w3.org/2001/XMLSchema" xmlns:xs="http://www.w3.org/2001/XMLSchema" xmlns:p="http://schemas.microsoft.com/office/2006/metadata/properties" xmlns:ns2="d3d1dc04-9b7e-4d29-a312-82924514d5df" xmlns:ns3="e6110486-e1b1-422a-9df7-dfff91470307" targetNamespace="http://schemas.microsoft.com/office/2006/metadata/properties" ma:root="true" ma:fieldsID="c40c1ef5bb164e16c120cb31cb3e7cc3" ns2:_="" ns3:_="">
    <xsd:import namespace="d3d1dc04-9b7e-4d29-a312-82924514d5df"/>
    <xsd:import namespace="e6110486-e1b1-422a-9df7-dfff91470307"/>
    <xsd:element name="properties">
      <xsd:complexType>
        <xsd:sequence>
          <xsd:element name="documentManagement">
            <xsd:complexType>
              <xsd:all>
                <xsd:element ref="ns2:_dlc_DocId" minOccurs="0"/>
                <xsd:element ref="ns2:_dlc_DocIdUrl" minOccurs="0"/>
                <xsd:element ref="ns2:_dlc_DocIdPersistId" minOccurs="0"/>
                <xsd:element ref="ns3:Document_x0020_Own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d1dc04-9b7e-4d29-a312-82924514d5d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110486-e1b1-422a-9df7-dfff91470307" elementFormDefault="qualified">
    <xsd:import namespace="http://schemas.microsoft.com/office/2006/documentManagement/types"/>
    <xsd:import namespace="http://schemas.microsoft.com/office/infopath/2007/PartnerControls"/>
    <xsd:element name="Document_x0020_Owner" ma:index="11" nillable="true" ma:displayName="Document Owner" ma:list="UserInfo" ma:SharePointGroup="0" ma:internalName="Document_x0020_Own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974085D-14C0-4E8D-BBC8-D40CDE64200F}">
  <ds:schemaRefs>
    <ds:schemaRef ds:uri="http://schemas.microsoft.com/sharepoint/v3/contenttype/forms"/>
  </ds:schemaRefs>
</ds:datastoreItem>
</file>

<file path=customXml/itemProps2.xml><?xml version="1.0" encoding="utf-8"?>
<ds:datastoreItem xmlns:ds="http://schemas.openxmlformats.org/officeDocument/2006/customXml" ds:itemID="{FC96ECFF-CED6-4726-81F3-C656CC86D6DC}">
  <ds:schemaRefs>
    <ds:schemaRef ds:uri="e6110486-e1b1-422a-9df7-dfff91470307"/>
    <ds:schemaRef ds:uri="http://purl.org/dc/dcmitype/"/>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d3d1dc04-9b7e-4d29-a312-82924514d5df"/>
    <ds:schemaRef ds:uri="http://www.w3.org/XML/1998/namespace"/>
  </ds:schemaRefs>
</ds:datastoreItem>
</file>

<file path=customXml/itemProps3.xml><?xml version="1.0" encoding="utf-8"?>
<ds:datastoreItem xmlns:ds="http://schemas.openxmlformats.org/officeDocument/2006/customXml" ds:itemID="{953BAEBD-0D3A-459A-A14D-3505F6495A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d1dc04-9b7e-4d29-a312-82924514d5df"/>
    <ds:schemaRef ds:uri="e6110486-e1b1-422a-9df7-dfff914703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9D16191-786E-4EED-830A-011274E2CE3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670</TotalTime>
  <Words>2047</Words>
  <Application>Microsoft Macintosh PowerPoint</Application>
  <PresentationFormat>On-screen Show (4:3)</PresentationFormat>
  <Paragraphs>337</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1_DNR</vt:lpstr>
      <vt:lpstr>PowerPoint Presentation</vt:lpstr>
      <vt:lpstr>Air Program Topics</vt:lpstr>
      <vt:lpstr>PowerPoint Presentation</vt:lpstr>
      <vt:lpstr>PowerPoint Presentation</vt:lpstr>
      <vt:lpstr>PowerPoint Presentation</vt:lpstr>
      <vt:lpstr>Ozone standards implementation</vt:lpstr>
      <vt:lpstr>Ozone transport</vt:lpstr>
      <vt:lpstr>Once In Always In Policy</vt:lpstr>
      <vt:lpstr>PowerPoint Presentation</vt:lpstr>
      <vt:lpstr>NSR reform</vt:lpstr>
      <vt:lpstr>PowerPoint Presentation</vt:lpstr>
      <vt:lpstr>1-Hour NO2 NAAQS</vt:lpstr>
      <vt:lpstr>NO2 NAAQS in Permit Reviews</vt:lpstr>
      <vt:lpstr>PowerPoint Presentation</vt:lpstr>
      <vt:lpstr>PowerPoint Presentation</vt:lpstr>
      <vt:lpstr>PowerPoint Presentation</vt:lpstr>
      <vt:lpstr>PM2.5 in Air Permits</vt:lpstr>
      <vt:lpstr>PowerPoint Presentation</vt:lpstr>
      <vt:lpstr>PowerPoint Presentation</vt:lpstr>
      <vt:lpstr>PowerPoint Presentation</vt:lpstr>
      <vt:lpstr>PowerPoint Presentation</vt:lpstr>
      <vt:lpstr>Collaborative Permit Process</vt:lpstr>
      <vt:lpstr>PowerPoint Presentation</vt:lpstr>
      <vt:lpstr>WMM Program Topics</vt:lpstr>
      <vt:lpstr>NR 538 Overview</vt:lpstr>
      <vt:lpstr>Material Use</vt:lpstr>
      <vt:lpstr>NR 538 Revision</vt:lpstr>
      <vt:lpstr>Hazardous Waste Regulation Revisions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Praedel, Katie - DNR</dc:creator>
  <cp:lastModifiedBy>Todd Stuart</cp:lastModifiedBy>
  <cp:revision>69</cp:revision>
  <cp:lastPrinted>2018-02-28T19:19:28Z</cp:lastPrinted>
  <dcterms:created xsi:type="dcterms:W3CDTF">2018-02-09T20:46:15Z</dcterms:created>
  <dcterms:modified xsi:type="dcterms:W3CDTF">2018-03-07T04:08:03Z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0x0101000DF06695D7E7DD4B8E7F6FC09E42B3DC</vt:lpwstr>
  </property>
  <property fmtid="{D5CDD505-2E9C-101B-9397-08002B2CF9AE}" pid="3" name="_dlc_DocIdItemGuid">
    <vt:lpwstr>240bb0b4-738c-44d3-9c6c-c523036d4922</vt:lpwstr>
  </property>
</Properties>
</file>